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300" r:id="rId3"/>
    <p:sldId id="323" r:id="rId4"/>
    <p:sldId id="324" r:id="rId5"/>
    <p:sldId id="319" r:id="rId6"/>
    <p:sldId id="404" r:id="rId7"/>
    <p:sldId id="405" r:id="rId8"/>
    <p:sldId id="366" r:id="rId9"/>
    <p:sldId id="367" r:id="rId10"/>
    <p:sldId id="369" r:id="rId11"/>
    <p:sldId id="370" r:id="rId12"/>
    <p:sldId id="423" r:id="rId13"/>
    <p:sldId id="424" r:id="rId14"/>
    <p:sldId id="385" r:id="rId15"/>
    <p:sldId id="386" r:id="rId16"/>
    <p:sldId id="371" r:id="rId17"/>
    <p:sldId id="374" r:id="rId18"/>
    <p:sldId id="375" r:id="rId19"/>
    <p:sldId id="376" r:id="rId20"/>
    <p:sldId id="391" r:id="rId21"/>
    <p:sldId id="434" r:id="rId22"/>
    <p:sldId id="429" r:id="rId23"/>
    <p:sldId id="431" r:id="rId24"/>
    <p:sldId id="432" r:id="rId25"/>
    <p:sldId id="421" r:id="rId26"/>
    <p:sldId id="390" r:id="rId27"/>
    <p:sldId id="426" r:id="rId28"/>
    <p:sldId id="427" r:id="rId29"/>
    <p:sldId id="428" r:id="rId30"/>
    <p:sldId id="422" r:id="rId31"/>
    <p:sldId id="40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040" autoAdjust="0"/>
  </p:normalViewPr>
  <p:slideViewPr>
    <p:cSldViewPr>
      <p:cViewPr varScale="1">
        <p:scale>
          <a:sx n="56" d="100"/>
          <a:sy n="56" d="100"/>
        </p:scale>
        <p:origin x="-10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CD4 not specific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aseline="0" smtClean="0">
                        <a:latin typeface="Calibri" panose="020F0502020204030204" pitchFamily="34" charset="0"/>
                      </a:rPr>
                      <a:t>0.5%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No prophylaxis</c:v>
                </c:pt>
                <c:pt idx="1">
                  <c:v>sd NVP</c:v>
                </c:pt>
                <c:pt idx="2">
                  <c:v>Option A (AZT+SD NVP)</c:v>
                </c:pt>
                <c:pt idx="3">
                  <c:v>Option B (HAART)</c:v>
                </c:pt>
                <c:pt idx="4">
                  <c:v>HAART</c:v>
                </c:pt>
                <c:pt idx="5">
                  <c:v>HAART (before pregnancy)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0.22</c:v>
                </c:pt>
                <c:pt idx="1">
                  <c:v>0.12</c:v>
                </c:pt>
                <c:pt idx="4">
                  <c:v>0.02</c:v>
                </c:pt>
                <c:pt idx="5" formatCode="0.00%">
                  <c:v>5.0000000000000001E-3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CD4&lt;200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No prophylaxis</c:v>
                </c:pt>
                <c:pt idx="1">
                  <c:v>sd NVP</c:v>
                </c:pt>
                <c:pt idx="2">
                  <c:v>Option A (AZT+SD NVP)</c:v>
                </c:pt>
                <c:pt idx="3">
                  <c:v>Option B (HAART)</c:v>
                </c:pt>
                <c:pt idx="4">
                  <c:v>HAART</c:v>
                </c:pt>
                <c:pt idx="5">
                  <c:v>HAART (before pregnancy)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%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CD4 200-350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No prophylaxis</c:v>
                </c:pt>
                <c:pt idx="1">
                  <c:v>sd NVP</c:v>
                </c:pt>
                <c:pt idx="2">
                  <c:v>Option A (AZT+SD NVP)</c:v>
                </c:pt>
                <c:pt idx="3">
                  <c:v>Option B (HAART)</c:v>
                </c:pt>
                <c:pt idx="4">
                  <c:v>HAART</c:v>
                </c:pt>
                <c:pt idx="5">
                  <c:v>HAART (before pregnancy)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 formatCode="0%">
                  <c:v>0.27</c:v>
                </c:pt>
                <c:pt idx="2" formatCode="0%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CD4 &gt;350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No prophylaxis</c:v>
                </c:pt>
                <c:pt idx="1">
                  <c:v>sd NVP</c:v>
                </c:pt>
                <c:pt idx="2">
                  <c:v>Option A (AZT+SD NVP)</c:v>
                </c:pt>
                <c:pt idx="3">
                  <c:v>Option B (HAART)</c:v>
                </c:pt>
                <c:pt idx="4">
                  <c:v>HAART</c:v>
                </c:pt>
                <c:pt idx="5">
                  <c:v>HAART (before pregnancy)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 formatCode="0%">
                  <c:v>0.15</c:v>
                </c:pt>
                <c:pt idx="2" formatCode="0%">
                  <c:v>0.02</c:v>
                </c:pt>
                <c:pt idx="3" formatCode="0%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50464"/>
        <c:axId val="235952000"/>
      </c:barChart>
      <c:catAx>
        <c:axId val="235950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35952000"/>
        <c:crosses val="autoZero"/>
        <c:auto val="1"/>
        <c:lblAlgn val="ctr"/>
        <c:lblOffset val="100"/>
        <c:noMultiLvlLbl val="0"/>
      </c:catAx>
      <c:valAx>
        <c:axId val="235952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5950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CD4&lt;350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60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 prophylaxis</c:v>
                </c:pt>
                <c:pt idx="1">
                  <c:v>HAART (IP, PP, postpartum)</c:v>
                </c:pt>
                <c:pt idx="2">
                  <c:v>HAART before pregnancy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1.5699999999999999E-2</c:v>
                </c:pt>
                <c:pt idx="1">
                  <c:v>2E-3</c:v>
                </c:pt>
                <c:pt idx="2">
                  <c:v>1.6000000000000001E-3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CD4&gt;350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aseline="0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 prophylaxis</c:v>
                </c:pt>
                <c:pt idx="1">
                  <c:v>HAART (IP, PP, postpartum)</c:v>
                </c:pt>
                <c:pt idx="2">
                  <c:v>HAART before pregnancy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0%">
                  <c:v>5.1000000000000004E-3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440384"/>
        <c:axId val="215446272"/>
      </c:barChart>
      <c:catAx>
        <c:axId val="215440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5446272"/>
        <c:crosses val="autoZero"/>
        <c:auto val="1"/>
        <c:lblAlgn val="ctr"/>
        <c:lblOffset val="100"/>
        <c:noMultiLvlLbl val="0"/>
      </c:catAx>
      <c:valAx>
        <c:axId val="21544627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215440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MTCT (%)</a:t>
            </a:r>
            <a:endParaRPr lang="en-US" dirty="0"/>
          </a:p>
        </c:rich>
      </c:tx>
      <c:layout>
        <c:manualLayout>
          <c:xMode val="edge"/>
          <c:yMode val="edge"/>
          <c:x val="1.9567307692307658E-2"/>
          <c:y val="1.54639175257731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MTCT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&lt;50</c:v>
                </c:pt>
                <c:pt idx="1">
                  <c:v>50-399</c:v>
                </c:pt>
                <c:pt idx="2">
                  <c:v>400-999</c:v>
                </c:pt>
                <c:pt idx="3">
                  <c:v>1000-9999</c:v>
                </c:pt>
                <c:pt idx="4">
                  <c:v>&gt;10000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0.05</c:v>
                </c:pt>
                <c:pt idx="1">
                  <c:v>1.1000000000000001</c:v>
                </c:pt>
                <c:pt idx="2">
                  <c:v>1.9</c:v>
                </c:pt>
                <c:pt idx="3">
                  <c:v>3</c:v>
                </c:pt>
                <c:pt idx="4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051840"/>
        <c:axId val="235807872"/>
      </c:barChart>
      <c:catAx>
        <c:axId val="23605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5807872"/>
        <c:crosses val="autoZero"/>
        <c:auto val="1"/>
        <c:lblAlgn val="ctr"/>
        <c:lblOffset val="100"/>
        <c:noMultiLvlLbl val="0"/>
      </c:catAx>
      <c:valAx>
        <c:axId val="23580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05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'CD4 pregnant women_ ARV reg'!$A$30:$A$34</c:f>
              <c:strCache>
                <c:ptCount val="5"/>
                <c:pt idx="0">
                  <c:v>&gt;500</c:v>
                </c:pt>
                <c:pt idx="1">
                  <c:v>350-499</c:v>
                </c:pt>
                <c:pt idx="2">
                  <c:v>200-349</c:v>
                </c:pt>
                <c:pt idx="3">
                  <c:v>100-199</c:v>
                </c:pt>
                <c:pt idx="4">
                  <c:v>&lt;100</c:v>
                </c:pt>
              </c:strCache>
            </c:strRef>
          </c:cat>
          <c:val>
            <c:numRef>
              <c:f>'CD4 pregnant women_ ARV reg'!$B$30:$B$34</c:f>
              <c:numCache>
                <c:formatCode>General</c:formatCode>
                <c:ptCount val="5"/>
                <c:pt idx="0">
                  <c:v>1395</c:v>
                </c:pt>
                <c:pt idx="1">
                  <c:v>1133</c:v>
                </c:pt>
                <c:pt idx="2">
                  <c:v>1029</c:v>
                </c:pt>
                <c:pt idx="3">
                  <c:v>355</c:v>
                </c:pt>
                <c:pt idx="4">
                  <c:v>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'CD4 pregnant women_ ARV reg'!$A$24:$A$27</c:f>
              <c:strCache>
                <c:ptCount val="4"/>
                <c:pt idx="0">
                  <c:v>Boosted PI-based HAART</c:v>
                </c:pt>
                <c:pt idx="1">
                  <c:v>NNRTI-based HAART</c:v>
                </c:pt>
                <c:pt idx="2">
                  <c:v>AZT or AZT+SD NVP</c:v>
                </c:pt>
                <c:pt idx="3">
                  <c:v>No ARV</c:v>
                </c:pt>
              </c:strCache>
            </c:strRef>
          </c:cat>
          <c:val>
            <c:numRef>
              <c:f>'CD4 pregnant women_ ARV reg'!$B$24:$B$27</c:f>
              <c:numCache>
                <c:formatCode>General</c:formatCode>
                <c:ptCount val="4"/>
                <c:pt idx="0">
                  <c:v>8952</c:v>
                </c:pt>
                <c:pt idx="1">
                  <c:v>1863</c:v>
                </c:pt>
                <c:pt idx="2">
                  <c:v>201</c:v>
                </c:pt>
                <c:pt idx="3">
                  <c:v>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5650966331113327"/>
          <c:y val="0.20110236220472441"/>
          <c:w val="0.43276643870872106"/>
          <c:h val="0.79779527559055119"/>
        </c:manualLayout>
      </c:layout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'CD4 pregnant women_ ARV reg'!$A$39:$A$41</c:f>
              <c:strCache>
                <c:ptCount val="3"/>
                <c:pt idx="0">
                  <c:v>AZT</c:v>
                </c:pt>
                <c:pt idx="1">
                  <c:v>AZT+3TC+NVP</c:v>
                </c:pt>
                <c:pt idx="2">
                  <c:v>AZT+NVP or others</c:v>
                </c:pt>
              </c:strCache>
            </c:strRef>
          </c:cat>
          <c:val>
            <c:numRef>
              <c:f>'CD4 pregnant women_ ARV reg'!$B$39:$B$41</c:f>
              <c:numCache>
                <c:formatCode>General</c:formatCode>
                <c:ptCount val="3"/>
                <c:pt idx="0">
                  <c:v>3992</c:v>
                </c:pt>
                <c:pt idx="1">
                  <c:v>1142</c:v>
                </c:pt>
                <c:pt idx="2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819093790870542"/>
          <c:y val="0.19809389392363691"/>
          <c:w val="0.41809062091294585"/>
          <c:h val="0.6038122121527261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008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192E7E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19</c:v>
                </c:pt>
                <c:pt idx="2">
                  <c:v>3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959104"/>
        <c:axId val="264960640"/>
      </c:barChart>
      <c:catAx>
        <c:axId val="26495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4960640"/>
        <c:crosses val="autoZero"/>
        <c:auto val="1"/>
        <c:lblAlgn val="ctr"/>
        <c:lblOffset val="100"/>
        <c:noMultiLvlLbl val="0"/>
      </c:catAx>
      <c:valAx>
        <c:axId val="264960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4959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0.90624</cdr:y>
    </cdr:from>
    <cdr:to>
      <cdr:x>0.49344</cdr:x>
      <cdr:y>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-1014412" y="3867090"/>
          <a:ext cx="351089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Source:</a:t>
          </a:r>
          <a:r>
            <a:rPr lang="en-US" sz="2000" b="1" baseline="0" dirty="0"/>
            <a:t> NAP reports 2011-2014</a:t>
          </a:r>
          <a:endParaRPr lang="en-U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0.02153</cdr:x>
      <cdr:y>0.89005</cdr:y>
    </cdr:from>
    <cdr:to>
      <cdr:x>0.44939</cdr:x>
      <cdr:y>0.98912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76671" y="3594556"/>
          <a:ext cx="351089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Source:</a:t>
          </a:r>
          <a:r>
            <a:rPr lang="en-US" sz="2000" b="1" baseline="0" dirty="0"/>
            <a:t> NAP reports 2011-2014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0.47083</cdr:x>
      <cdr:y>0.07118</cdr:y>
    </cdr:from>
    <cdr:to>
      <cdr:x>1</cdr:x>
      <cdr:y>0.31424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21815" y="195262"/>
          <a:ext cx="3845760" cy="666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3C99F7-6494-473F-A0A3-431D22CA4051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85E721-7BB9-4D8C-98E5-9B94CB59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83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37F931-19E9-445E-ABF6-1DB578155315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4BD015-AFC1-4FAF-B2B3-FA40B3F89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57066" indent="-291179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64717" indent="-232943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30604" indent="-232943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96491" indent="-232943" eaLnBrk="0" hangingPunct="0"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7087F984-57C3-4959-9A84-139F847D5031}" type="slidenum">
              <a:rPr lang="en-US" altLang="en-US" sz="1200"/>
              <a:pPr eaLnBrk="1" hangingPunct="1"/>
              <a:t>2</a:t>
            </a:fld>
            <a:endParaRPr lang="th-TH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</p:spPr>
        <p:txBody>
          <a:bodyPr lIns="91631" tIns="45815" rIns="91631" bIns="45815"/>
          <a:lstStyle/>
          <a:p>
            <a:pPr eaLnBrk="1" hangingPunct="1"/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862AA-0224-43D8-AA45-46D61F314B6B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ngsana New" pitchFamily="18" charset="-34"/>
              </a:rPr>
              <a:t>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Incident infections </a:t>
            </a:r>
            <a:r>
              <a:rPr lang="en-US" dirty="0" err="1" smtClean="0"/>
              <a:t>occuring</a:t>
            </a:r>
            <a:r>
              <a:rPr lang="en-US" dirty="0" smtClean="0"/>
              <a:t> during pregnancy are estimated to be associated with a 30% probability of MTCT. </a:t>
            </a:r>
            <a:r>
              <a:rPr lang="en-US" dirty="0" err="1" smtClean="0"/>
              <a:t>Tx</a:t>
            </a:r>
            <a:r>
              <a:rPr lang="en-US" dirty="0" smtClean="0"/>
              <a:t> rate was high among women with CD4 count&lt;200 compared with those with higher CD4 count. With WHO 2010 recommended regimens options A or B are estimated to be associated with a 2% </a:t>
            </a:r>
            <a:r>
              <a:rPr lang="en-US" dirty="0" err="1" smtClean="0"/>
              <a:t>peripartum</a:t>
            </a:r>
            <a:r>
              <a:rPr lang="en-US" dirty="0" smtClean="0"/>
              <a:t> transmission probability. </a:t>
            </a:r>
            <a:r>
              <a:rPr lang="en-US" dirty="0" err="1" smtClean="0"/>
              <a:t>Peripartum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rate was lowest for women who were taking ART before pregnancy (0.5%)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2A978-9AF5-4EBD-A0DB-C2AF0B535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Incident infections </a:t>
            </a:r>
            <a:r>
              <a:rPr lang="en-US" dirty="0" err="1" smtClean="0"/>
              <a:t>occuring</a:t>
            </a:r>
            <a:r>
              <a:rPr lang="en-US" dirty="0" smtClean="0"/>
              <a:t> during breastfeeding are estimated to be associated with a 28% probability of postnatal</a:t>
            </a:r>
            <a:r>
              <a:rPr lang="en-US" baseline="0" dirty="0" smtClean="0"/>
              <a:t> </a:t>
            </a:r>
            <a:r>
              <a:rPr lang="en-US" dirty="0" smtClean="0"/>
              <a:t>MTCT. </a:t>
            </a:r>
            <a:r>
              <a:rPr lang="en-US" dirty="0" err="1" smtClean="0"/>
              <a:t>Tx</a:t>
            </a:r>
            <a:r>
              <a:rPr lang="en-US" dirty="0" smtClean="0"/>
              <a:t> rate was high among women with CD4 count&lt;350 compared with those with higher CD4 count. With WHO 2010 recommended regimens are estimated to be associated with a 0.2% transmission probability per month. Postnatal MTCT rate was lowest for women who were taking ART before pregnancy (0.16%/month) in</a:t>
            </a:r>
            <a:r>
              <a:rPr lang="en-US" baseline="0" dirty="0" smtClean="0"/>
              <a:t> one report only 0.07%/mo.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2A978-9AF5-4EBD-A0DB-C2AF0B535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A6C7-3CE1-403C-8CC7-3BEE4C7B7E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61A94-9530-44A8-95CC-D0B2A5EB397A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th-TH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60C54A-F003-534C-A914-12E01923FA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5259E-6222-47CE-A4A6-D5C6534DB0A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8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5259E-6222-47CE-A4A6-D5C6534DB0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7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2C93A-3BAB-4D34-A6D6-56120CBD472D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ngsana New" pitchFamily="18" charset="-34"/>
              </a:rPr>
              <a:t>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3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521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26D8-A2BE-47A5-BB17-79716FC58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139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052F3-6527-44C1-80D3-2A8FA9D7DE3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94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noFill/>
        </p:spPr>
        <p:txBody>
          <a:bodyPr rIns="182880" bIns="365760" anchor="b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sz="4200">
              <a:solidFill>
                <a:schemeClr val="bg1"/>
              </a:solidFill>
              <a:latin typeface="Corbe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1188" y="4802188"/>
            <a:ext cx="587375" cy="646112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  <a:sym typeface="Wingdings" charset="2"/>
              </a:rPr>
              <a:t></a:t>
            </a:r>
            <a:endParaRPr lang="en-US" sz="3600">
              <a:solidFill>
                <a:schemeClr val="bg1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599" y="443754"/>
            <a:ext cx="8208310" cy="582625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7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6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BE2D-9F85-4988-9629-1435A98BA4BB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DC08-950E-403D-9EC4-61FF09D4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17733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Update PMTCT knowledge and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Thai national PMTCT </a:t>
            </a:r>
            <a:r>
              <a:rPr lang="en-US" sz="2800" b="1" dirty="0">
                <a:solidFill>
                  <a:srgbClr val="FF0000"/>
                </a:solidFill>
              </a:rPr>
              <a:t>guidelines 2014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3821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Rangsima Lolekha, MD</a:t>
            </a:r>
          </a:p>
          <a:p>
            <a:pPr algn="ctr"/>
            <a:r>
              <a:rPr lang="en-US" sz="2000" dirty="0" smtClean="0"/>
              <a:t>Chief, HIV prevention and care among children, adolescents and family Section</a:t>
            </a:r>
          </a:p>
          <a:p>
            <a:pPr algn="ctr"/>
            <a:r>
              <a:rPr lang="en-US" sz="2000" dirty="0" smtClean="0"/>
              <a:t>Global AIDS Program Thailand/Asia Regional Office</a:t>
            </a:r>
          </a:p>
          <a:p>
            <a:pPr algn="ctr"/>
            <a:r>
              <a:rPr lang="en-US" sz="2000" dirty="0" smtClean="0"/>
              <a:t>CDC Southeast Asia Regional Office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17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Thai Guidelines 2014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ยาต้าน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ไวรัส เพื่อป้องกันการติดเชื้อจากแม่สู่ลูก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2: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หญิงตั้งครรภ์ที่เคย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ได้รับยาต้านไวรัสก่อนเริ่มตั้งครรภ์</a:t>
            </a:r>
            <a:endParaRPr lang="en-US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24052"/>
              </p:ext>
            </p:extLst>
          </p:nvPr>
        </p:nvGraphicFramePr>
        <p:xfrm>
          <a:off x="304800" y="1630997"/>
          <a:ext cx="8610600" cy="3648456"/>
        </p:xfrm>
        <a:graphic>
          <a:graphicData uri="http://schemas.openxmlformats.org/drawingml/2006/table">
            <a:tbl>
              <a:tblPr/>
              <a:tblGrid>
                <a:gridCol w="2006353"/>
                <a:gridCol w="1755559"/>
                <a:gridCol w="2675139"/>
                <a:gridCol w="2173549"/>
              </a:tblGrid>
              <a:tr h="3502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ก่อนคลอด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ระหว่างคลอด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หลังคลอด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แม่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ทารก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2300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j-cs"/>
                        </a:rPr>
                        <a:t>ใช้สูตรที่ทำให้ระดับ 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+mj-cs"/>
                        </a:rPr>
                        <a:t>VL &lt;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+mj-cs"/>
                        </a:rPr>
                        <a:t>50 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+mj-cs"/>
                        </a:rPr>
                        <a:t>copies/mL</a:t>
                      </a: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j-cs"/>
                        </a:rPr>
                        <a:t>กรณีที่ใช้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+mj-cs"/>
                        </a:rPr>
                        <a:t> EFV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+mj-cs"/>
                        </a:rPr>
                        <a:t>แม้จะอยู่ในช่วงไตรมาสแรก สามารถใช้ยาสูตรเดิมต่อได้</a:t>
                      </a:r>
                      <a:endParaRPr lang="en-US" sz="2400" b="1" dirty="0" smtClean="0">
                        <a:effectLst/>
                        <a:latin typeface="Cambria"/>
                        <a:ea typeface="Calibri"/>
                        <a:cs typeface="+mj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</a:pP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ให้ยาชนิดเดิม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+ AZT* 300 mg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ทุก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3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ชม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.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หรือ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600 mg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ครั้งเดียวจนคลอดเสร็จ</a:t>
                      </a:r>
                      <a:endParaRPr lang="en-US" sz="1800" b="1" dirty="0" smtClean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  <a:tabLst>
                          <a:tab pos="177165" algn="l"/>
                        </a:tabLst>
                      </a:pP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ให้ยาต่อหลังคลอดในหญิงตั้งครรภ์ทุกราย ตามแนวทางการรักษาของผู้ใหญ่ </a:t>
                      </a:r>
                      <a:endParaRPr lang="en-US" sz="1800" b="1" dirty="0" smtClean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</a:pP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AZT (</a:t>
                      </a:r>
                      <a:r>
                        <a:rPr lang="en-US" sz="2400" b="1" dirty="0" err="1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syr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) 4 mg/kg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ทุก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12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ชม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.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นาน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4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สัปดาห์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(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เริ่มภายใน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1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ชม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. </a:t>
                      </a: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หลังคลอดดีที่สุด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)</a:t>
                      </a:r>
                      <a:endParaRPr lang="th-TH" sz="2400" b="1" dirty="0" smtClean="0">
                        <a:effectLst/>
                        <a:latin typeface="Cordia New"/>
                        <a:ea typeface="Calibri"/>
                        <a:cs typeface="Angsana New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</a:pP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*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หมายเหตุเสี่ยงสูงในยาเหมือนไม่ได้ฝากครรภ์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9464" y="5726668"/>
            <a:ext cx="444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th-TH" dirty="0" smtClean="0"/>
              <a:t>พิจารณา</a:t>
            </a:r>
            <a:r>
              <a:rPr lang="th-TH" dirty="0"/>
              <a:t>งด  </a:t>
            </a:r>
            <a:r>
              <a:rPr lang="en-US" dirty="0"/>
              <a:t>AZT </a:t>
            </a:r>
            <a:r>
              <a:rPr lang="th-TH" dirty="0"/>
              <a:t>ระหว่างคลอดได้ ถ้า </a:t>
            </a:r>
            <a:r>
              <a:rPr lang="en-US" dirty="0"/>
              <a:t>VL &lt;50 copies/mL</a:t>
            </a:r>
          </a:p>
        </p:txBody>
      </p:sp>
    </p:spTree>
    <p:extLst>
      <p:ext uri="{BB962C8B-B14F-4D97-AF65-F5344CB8AC3E}">
        <p14:creationId xmlns:p14="http://schemas.microsoft.com/office/powerpoint/2010/main" val="15546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0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65150"/>
              </p:ext>
            </p:extLst>
          </p:nvPr>
        </p:nvGraphicFramePr>
        <p:xfrm>
          <a:off x="76201" y="1763395"/>
          <a:ext cx="8915400" cy="4297680"/>
        </p:xfrm>
        <a:graphic>
          <a:graphicData uri="http://schemas.openxmlformats.org/drawingml/2006/table">
            <a:tbl>
              <a:tblPr/>
              <a:tblGrid>
                <a:gridCol w="1219199"/>
                <a:gridCol w="685800"/>
                <a:gridCol w="1828800"/>
                <a:gridCol w="3429000"/>
                <a:gridCol w="1752601"/>
              </a:tblGrid>
              <a:tr h="4458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สถานการณ์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No ANC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ก่อนคลอด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ระหว่างคลอดกรณี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No ANC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หลังคลอด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เสี่ยงสูงทุกราย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แม่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ทารก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818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คาดว่าจะคลอดใน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AZT 600 mg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ครั้งเดียว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3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ในผู้ป่วยที่สมัครใจกินยาต่อหลังคลอดได้อย่างต่อเนื่องสม่ำเสมอ ให้ยา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ตามแนวทางการดูแลรักษาผู้ใหญ่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-AZT+3TC+NVP 6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สัปดาห์ หรือจนกว่าจะได้ผล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PCR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เป็นลบอย่างน้อย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ครั้ง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97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คาดว่าไม่น่าจะคลอดภายใน 2 ชม.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Wingdings"/>
                        <a:buNone/>
                        <a:tabLst>
                          <a:tab pos="132715" algn="l"/>
                        </a:tabLst>
                      </a:pP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AZT 300 mg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ทุก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3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ชม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.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หรือ 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600 mg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ครั้งเดียว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+ NVP 1 </a:t>
                      </a:r>
                      <a:r>
                        <a:rPr lang="th-TH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เม็ดช่วงเจ็บครรภ์คลอด</a:t>
                      </a:r>
                      <a:r>
                        <a:rPr lang="en-US" sz="24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(SD NVP)</a:t>
                      </a:r>
                      <a:endParaRPr lang="en-US" sz="1800" b="1" dirty="0" smtClean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  <a:tabLst>
                          <a:tab pos="217170" algn="l"/>
                        </a:tabLst>
                      </a:pPr>
                      <a:endParaRPr lang="en-US" sz="2000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508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106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Thai Guidelines 2014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ยาต้านไวรัส เพื่อป้องกันการติดเชื้อจากแม่สู่ลูก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กรณีที่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3: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ไม่ฝากครรภ์หรือเสี่ยงสูง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ต่อการที่ทารกจะติดเชื้อ </a:t>
            </a:r>
            <a:r>
              <a:rPr lang="en-US" sz="36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2014 </a:t>
            </a:r>
            <a:r>
              <a:rPr lang="en-US" sz="32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/>
            </a:r>
            <a:br>
              <a:rPr lang="en-US" sz="32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เสี่ยงสูง</a:t>
            </a:r>
            <a:r>
              <a:rPr lang="en-US" sz="32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: ART &lt; 4 </a:t>
            </a:r>
            <a:r>
              <a:rPr lang="en-US" sz="3200" b="1" dirty="0" err="1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wk</a:t>
            </a:r>
            <a:r>
              <a:rPr lang="en-US" sz="32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, poor adherence, VL&gt;</a:t>
            </a:r>
            <a:r>
              <a:rPr lang="en-US" sz="32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5</a:t>
            </a:r>
            <a:r>
              <a:rPr lang="en-US" sz="32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0 at 36 </a:t>
            </a:r>
            <a:r>
              <a:rPr lang="en-US" sz="3200" b="1" dirty="0" err="1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wk</a:t>
            </a:r>
            <a:r>
              <a:rPr lang="en-US" sz="3200" b="1" dirty="0" smtClean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GA/delivery</a:t>
            </a:r>
            <a:endParaRPr lang="en-US" sz="3200" b="1" dirty="0" smtClean="0">
              <a:solidFill>
                <a:schemeClr val="tx1"/>
              </a:solidFill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48400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</a:t>
            </a:r>
            <a:r>
              <a:rPr lang="th-TH" b="1" dirty="0" smtClean="0"/>
              <a:t>หากไม่สมัครใจกินยาต่อหลังคลอด หยุดยาตามข้อแนะนำ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88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th-TH" altLang="en-US" sz="32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การตรวจทางห้องปฏิบัติการในหญิงตั้งครรภ์ที่ได้รับยาต้าน</a:t>
            </a:r>
            <a:r>
              <a:rPr lang="th-TH" altLang="en-US" sz="3200" b="1" dirty="0" smtClean="0">
                <a:latin typeface="Cordia New" pitchFamily="34" charset="-34"/>
                <a:ea typeface="Calibri" pitchFamily="34" charset="0"/>
                <a:cs typeface="Cordia New" pitchFamily="34" charset="-34"/>
              </a:rPr>
              <a:t>ไวรัส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200" dirty="0">
                <a:latin typeface="Arial" pitchFamily="34" charset="0"/>
                <a:cs typeface="Arial" pitchFamily="34" charset="0"/>
              </a:rPr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636374"/>
              </p:ext>
            </p:extLst>
          </p:nvPr>
        </p:nvGraphicFramePr>
        <p:xfrm>
          <a:off x="152401" y="838200"/>
          <a:ext cx="8839200" cy="5464591"/>
        </p:xfrm>
        <a:graphic>
          <a:graphicData uri="http://schemas.openxmlformats.org/drawingml/2006/table">
            <a:tbl>
              <a:tblPr firstRow="1" firstCol="1" bandRow="1"/>
              <a:tblGrid>
                <a:gridCol w="1066799"/>
                <a:gridCol w="3352800"/>
                <a:gridCol w="4419601"/>
              </a:tblGrid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การ</a:t>
                      </a:r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ก่อนเริ่มยา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ระหว่างได้รับยา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CD4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ตรวจทันทีหลังทราบว่าติด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เชื้อ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6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เดือนหลังเริ่มยา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VL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ตรวจที่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36 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สัปดาห์และ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กินยาอย่างน้อย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สัปดาห์ขึ้นไป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CBC 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ตรวจก่อนเริ่มยาทุกราย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หาก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Hb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&lt;8 g/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หรือ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Hct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&lt;24%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ไม่ควรเริ่มด้วย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AZT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ให้ใช้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TDF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แทน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ตรวจซ้ำหลังได้รับ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AZT 4-8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สัปดาห์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หาก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Hb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&lt;8 g/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หรือ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Hct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&lt;24%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ให้เปลี่ยน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AZT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เป็น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TDF 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Creatinine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ตรวจก่อนเริ่มยาทุกราย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หากคำนวณ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creatinine clearance &lt; 50 mL/min 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ไม่ควรใช้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TDF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ตรวจซ้ำหลังได้รับ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TDF 3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และ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เดือน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หากคำนวณ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creatinine clearance &lt; 50 mL/min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และได้รับ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TDF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อยู่ควรเปลี่ยนเป็น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AZT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ALT 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ตรวจก่อนเริ่มยาทุกราย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หากผลสูงกว่า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2.5 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เท่าของ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upper limit </a:t>
                      </a: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ไม่ควรใช้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NVP 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ตรวจซ้ำหากมีอาการสงสัยตับอักเสบ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หากผลสูงกว่า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2.5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เท่าของ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upper limit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และได้รับ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NVP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อยู่ควรเปลี่ยนเป็น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EFV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หรือ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LPV/r 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Urine sugar </a:t>
                      </a:r>
                      <a:endParaRPr lang="en-US" sz="1600" b="1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ตรวจก่อนเริ่มยาทุกราย 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ทุกครั้งที่มาตรวจครรภ์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หาก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urine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sugar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เป็นบวกและใช้ยาสูตร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LPV/r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ควรเปลี่ยนเป็น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EFV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(ถ้าไม่ดื้อ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NNRTI)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2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50 g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GCT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ตรวจก่อนเริ่ม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ยา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LPV/r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ในรายที่มีความเสี่ยง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ต่อเบาหวาน หาก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blood sugar </a:t>
                      </a: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140 mg/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ให้ทำ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100 g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OGTT 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หรือ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ปรึกษาสูติแพทย์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-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ผู้ที่ได้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ยา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LPV/r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ทุกรายตรวจที่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24-28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สัปดาห์ หรือหลังเริ่ม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LPV/r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อย่างน้อย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4 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สัปดาห์ หาก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blood sugar </a:t>
                      </a: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140 mg/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ให้ทำ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100 g OGTT 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หรือ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ปรึกษาสูติแพทย์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4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CD4 count level </a:t>
            </a:r>
            <a:r>
              <a:rPr lang="en-US" b="1" dirty="0" smtClean="0"/>
              <a:t>among </a:t>
            </a:r>
            <a:r>
              <a:rPr lang="en-US" b="1" dirty="0" err="1"/>
              <a:t>HIV+pregnant</a:t>
            </a:r>
            <a:r>
              <a:rPr lang="en-US" b="1" dirty="0"/>
              <a:t> women, </a:t>
            </a:r>
            <a:r>
              <a:rPr lang="en-US" b="1" dirty="0" smtClean="0"/>
              <a:t>2011-2014, n=4076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771921"/>
              </p:ext>
            </p:extLst>
          </p:nvPr>
        </p:nvGraphicFramePr>
        <p:xfrm>
          <a:off x="1014412" y="1752600"/>
          <a:ext cx="7115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46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ARV regimen among </a:t>
            </a:r>
            <a:r>
              <a:rPr lang="en-US" b="1" dirty="0" err="1"/>
              <a:t>HIV+pregnant</a:t>
            </a:r>
            <a:r>
              <a:rPr lang="en-US" b="1" dirty="0"/>
              <a:t> women 2011-2014, </a:t>
            </a:r>
            <a:r>
              <a:rPr lang="en-US" b="1" dirty="0" smtClean="0"/>
              <a:t>n=11,260</a:t>
            </a:r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898610"/>
              </p:ext>
            </p:extLst>
          </p:nvPr>
        </p:nvGraphicFramePr>
        <p:xfrm>
          <a:off x="685800" y="1905000"/>
          <a:ext cx="7743826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762000" y="6019800"/>
            <a:ext cx="3504357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Source:</a:t>
            </a:r>
            <a:r>
              <a:rPr lang="en-US" sz="2000" b="1" baseline="0"/>
              <a:t> NAP reports 2011-2014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9143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ARV regimen for HIV-exposed infants, </a:t>
            </a:r>
            <a:br>
              <a:rPr lang="en-US" b="1" dirty="0"/>
            </a:br>
            <a:r>
              <a:rPr lang="en-US" b="1" dirty="0" smtClean="0"/>
              <a:t>2011-2014, n=5241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710831"/>
              </p:ext>
            </p:extLst>
          </p:nvPr>
        </p:nvGraphicFramePr>
        <p:xfrm>
          <a:off x="457200" y="1905000"/>
          <a:ext cx="8205788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93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การหยุดยาหลังคลอด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เฉพาะในกรณีที่ผู้ป่วย ไม่สามารถกินยาได้ต่อเนื่องสม่ำเสมอ </a:t>
            </a:r>
            <a:r>
              <a:rPr lang="th-TH" sz="2400" dirty="0" smtClean="0"/>
              <a:t>และไม่ได้</a:t>
            </a:r>
            <a:r>
              <a:rPr lang="th-TH" sz="2400" dirty="0"/>
              <a:t>เป็นกรณีที่ควรให้ยาต่อหลังคลอด</a:t>
            </a:r>
            <a:r>
              <a:rPr lang="th-TH" sz="2400" dirty="0" smtClean="0"/>
              <a:t>เสมอ </a:t>
            </a:r>
            <a:r>
              <a:rPr lang="th-TH" sz="2400" dirty="0"/>
              <a:t>หากจำเป็นต้องหยุดยา ให้ปฏิบัติดังนี้</a:t>
            </a:r>
          </a:p>
          <a:p>
            <a:endParaRPr lang="th-TH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953000"/>
            <a:ext cx="807144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a typeface="Calibri"/>
              </a:rPr>
              <a:t>กรณีต่อไปนี้ควรแนะนำให้ยาต่อหลังคลอดเสมอ </a:t>
            </a:r>
            <a:r>
              <a:rPr lang="th-TH" sz="2400" dirty="0">
                <a:ea typeface="Calibri"/>
              </a:rPr>
              <a:t>เนื่องจากมีประโยชน์ต่อผู้ป่วยและ</a:t>
            </a:r>
            <a:r>
              <a:rPr lang="en-US" sz="2400" dirty="0">
                <a:latin typeface="Cordia New"/>
                <a:ea typeface="Calibri"/>
              </a:rPr>
              <a:t>/</a:t>
            </a:r>
            <a:r>
              <a:rPr lang="th-TH" sz="2400" dirty="0">
                <a:latin typeface="Cordia New"/>
                <a:ea typeface="Calibri"/>
              </a:rPr>
              <a:t>หรือคู่</a:t>
            </a:r>
            <a:r>
              <a:rPr lang="en-US" sz="2400" dirty="0">
                <a:latin typeface="Cordia New"/>
                <a:ea typeface="Calibri"/>
              </a:rPr>
              <a:t> : </a:t>
            </a:r>
            <a:endParaRPr lang="th-TH" sz="2400" dirty="0" smtClean="0">
              <a:latin typeface="Cordia New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Cordia New"/>
                <a:ea typeface="Calibri"/>
              </a:rPr>
              <a:t>ใน</a:t>
            </a:r>
            <a:r>
              <a:rPr lang="th-TH" sz="2400" dirty="0">
                <a:latin typeface="Cordia New"/>
                <a:ea typeface="Calibri"/>
              </a:rPr>
              <a:t>รายที่ </a:t>
            </a:r>
            <a:r>
              <a:rPr lang="en-US" sz="2400" dirty="0">
                <a:latin typeface="Cordia New"/>
                <a:ea typeface="Calibri"/>
              </a:rPr>
              <a:t>CD4&lt;500 </a:t>
            </a:r>
            <a:r>
              <a:rPr lang="en-US" sz="2400" dirty="0" smtClean="0">
                <a:latin typeface="Cordia New"/>
                <a:ea typeface="Calibri"/>
              </a:rPr>
              <a:t>cell/mm</a:t>
            </a:r>
            <a:r>
              <a:rPr lang="en-US" sz="2400" baseline="30000" dirty="0" smtClean="0">
                <a:latin typeface="Cordia New"/>
                <a:ea typeface="Calibri"/>
              </a:rPr>
              <a:t>3</a:t>
            </a:r>
            <a:endParaRPr lang="th-TH" sz="2400" dirty="0" smtClean="0">
              <a:latin typeface="Cordia New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Cordia New"/>
                <a:ea typeface="Calibri"/>
              </a:rPr>
              <a:t>ใน</a:t>
            </a:r>
            <a:r>
              <a:rPr lang="th-TH" sz="2400" dirty="0">
                <a:latin typeface="Cordia New"/>
                <a:ea typeface="Calibri"/>
              </a:rPr>
              <a:t>รายที่มีคู่ผลเลือดลบหรือไม่ทราบผลเลือดและยังคงมีเพศสัมพันธ์โดยไม่</a:t>
            </a:r>
            <a:r>
              <a:rPr lang="th-TH" sz="2400" dirty="0" smtClean="0">
                <a:latin typeface="Cordia New"/>
                <a:ea typeface="Calibri"/>
              </a:rPr>
              <a:t>ป้องกัน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2400" dirty="0" smtClean="0">
                <a:latin typeface="Cordia New"/>
                <a:ea typeface="Calibri"/>
              </a:rPr>
              <a:t>ใน</a:t>
            </a:r>
            <a:r>
              <a:rPr lang="th-TH" sz="2400" dirty="0">
                <a:latin typeface="Cordia New"/>
                <a:ea typeface="Calibri"/>
              </a:rPr>
              <a:t>รายที่มีการติดเชื้อร่วมเช่น วัณโรค ตับอักเสบบี ซี 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3" y="2362200"/>
            <a:ext cx="877519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8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37819"/>
              </p:ext>
            </p:extLst>
          </p:nvPr>
        </p:nvGraphicFramePr>
        <p:xfrm>
          <a:off x="152400" y="76201"/>
          <a:ext cx="8839200" cy="5410199"/>
        </p:xfrm>
        <a:graphic>
          <a:graphicData uri="http://schemas.openxmlformats.org/drawingml/2006/table">
            <a:tbl>
              <a:tblPr firstRow="1" firstCol="1" bandRow="1"/>
              <a:tblGrid>
                <a:gridCol w="1815193"/>
                <a:gridCol w="7024007"/>
              </a:tblGrid>
              <a:tr h="6178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Thai Guidelines 2014: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วิธีคลอด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919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วิธีคลอด</a:t>
                      </a:r>
                      <a:endParaRPr lang="en-US" sz="1800" b="1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ข้อพิจารณา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8919"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การคลอดทางช่องคลอด</a:t>
                      </a:r>
                      <a:endParaRPr lang="en-US" sz="1800" b="1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6758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 </a:t>
                      </a:r>
                      <a:endParaRPr lang="en-US" sz="1800" b="1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หลีกเลี่ยง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การเจาะถุงน้ำคร่ำ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 (artificial rupture of membranes) 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หลีกเลี่ยงภาวะน้ำเดินเกิน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 4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ชั่วโมงก่อน</a:t>
                      </a: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คลอด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หลีกเลี่ยงการทำหัตถการที่อาจจะทำให้เด็กได้รับ</a:t>
                      </a: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บาดเจ็บหรือเสี่ยง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ต่อการสัมผัสเลือดแม่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19"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การผ่าท้องคลอด</a:t>
                      </a:r>
                      <a:endParaRPr lang="en-US" sz="1800" b="1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8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ผ่าท้องคลอดก่อนการเจ็บครรภ์คลอด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(elective caesarean section)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 หรือการผ่าท้องคลอดเมื่อปากมดลูกเปิดน้อยกว่า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4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ซม.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พิจารณาที่อา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ยุครรภ์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38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สัปดาห์ เพื่อลดความเสี่ยงภาวะเจ็บครรภ์และน้ำเดินก่อนคลอด </a:t>
                      </a: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ในกรณีดังต่อไปนี้โดย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ต้องมี</a:t>
                      </a:r>
                      <a:r>
                        <a:rPr lang="th-TH" sz="1800" b="1" u="sng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อายุครรภ์ที่เชื่อถือได้</a:t>
                      </a:r>
                      <a:r>
                        <a:rPr lang="th-TH" sz="1800" b="1" u="sng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และใน</a:t>
                      </a:r>
                      <a:r>
                        <a:rPr lang="th-TH" sz="1800" b="1" u="sng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สถานที่ที่มีความพร้อมในการทำการผ่าตัดคลอด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มีอายุครรภ์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 38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สัปดาห์แล้วและมีระดับ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 VL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ขณะอายุครรภ์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 36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สัปดาห์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&gt;1,000 copies/mL 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ในรายที่รับประทานยาไม่สมํ่าเสมอ หรือมาฝากครรภ์ช้า ทำให้ได้รับยาต้านไวรัสน้อยกว่า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 4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สัปดาห์ </a:t>
                      </a: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โดย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ไม่รู้ระดับ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 VL 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ผู้ป่วยที่ไม่เคยได้รับการฝากครรภ์มาก่อน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ผู้มีความเสี่ยงที่จะต้องได้รับการผ่าตัดคลอดบุตรตามข้อบ่งชี้ทางสูติ</a:t>
                      </a: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กรรม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1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การผ่าตัดคลอดบุตรแบบเร่งด่วน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(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emergencyC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/S)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ในหญิงตั้งครรภ์ที่เริ่มมีอาการเจ็บครรภ์และมีน้ำเดินแล้วสามารถทำได้ตามข้อบ่งชี้ทางสูติกรรม  </a:t>
                      </a: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กรณีนี้การ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ติดเชื้อเอชไอวี จากแม่สู่ลูกยังไม่ชัดเจนว่าแตกต่าง</a:t>
                      </a: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จาก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การคลอดทางช่อง</a:t>
                      </a: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Cordia New"/>
                        </a:rPr>
                        <a:t>คลอด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Angsana New"/>
                        </a:rPr>
                        <a:t> </a:t>
                      </a:r>
                      <a:endParaRPr lang="en-US" sz="1800" b="1" dirty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59832" marR="5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5486400"/>
            <a:ext cx="8839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15000"/>
              </a:lnSpc>
              <a:buFontTx/>
              <a:buAutoNum type="arabicPeriod"/>
            </a:pPr>
            <a:r>
              <a:rPr lang="th-TH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ห้ามให้ยา</a:t>
            </a:r>
            <a:r>
              <a:rPr lang="en-US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methergin</a:t>
            </a:r>
            <a:r>
              <a:rPr lang="en-US" sz="2400" b="1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Cambria"/>
                <a:ea typeface="Calibri"/>
              </a:rPr>
              <a:t>ใน</a:t>
            </a:r>
            <a:r>
              <a:rPr lang="th-TH" sz="2400" b="1" dirty="0">
                <a:solidFill>
                  <a:srgbClr val="000000"/>
                </a:solidFill>
                <a:latin typeface="Cambria"/>
                <a:ea typeface="Calibri"/>
              </a:rPr>
              <a:t>ผู้ป่วยที่ได้รับสูตรยาต้านไวรัสที่มี</a:t>
            </a:r>
            <a:r>
              <a:rPr lang="th-TH" sz="2400" b="1" dirty="0" smtClean="0">
                <a:solidFill>
                  <a:srgbClr val="000000"/>
                </a:solidFill>
                <a:latin typeface="Cambria"/>
                <a:ea typeface="Calibri"/>
              </a:rPr>
              <a:t>ยา </a:t>
            </a:r>
            <a:r>
              <a:rPr lang="en-US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Protease </a:t>
            </a:r>
            <a:r>
              <a:rPr lang="en-US" sz="2400" b="1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inhibitor </a:t>
            </a:r>
            <a:r>
              <a:rPr lang="th-TH" sz="2400" b="1" dirty="0">
                <a:solidFill>
                  <a:srgbClr val="000000"/>
                </a:solidFill>
                <a:latin typeface="Cambria"/>
                <a:ea typeface="Calibri"/>
              </a:rPr>
              <a:t>หรือ</a:t>
            </a:r>
            <a:r>
              <a:rPr lang="en-US" sz="2400" b="1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EFV   </a:t>
            </a:r>
            <a:endParaRPr lang="th-TH" sz="2400" b="1" dirty="0" smtClean="0">
              <a:solidFill>
                <a:srgbClr val="000000"/>
              </a:solidFill>
              <a:latin typeface="Cordia New"/>
              <a:ea typeface="Calibri"/>
              <a:cs typeface="Angsana New"/>
            </a:endParaRPr>
          </a:p>
          <a:p>
            <a:pPr marL="342900" indent="-342900" algn="thaiDist">
              <a:lnSpc>
                <a:spcPct val="115000"/>
              </a:lnSpc>
              <a:buFontTx/>
              <a:buAutoNum type="arabicPeriod"/>
            </a:pPr>
            <a:r>
              <a:rPr lang="th-TH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ผู้ป่วยทุกรายที่จะผ่าตัดคลอดแนะนำให้ยา </a:t>
            </a:r>
            <a:r>
              <a:rPr lang="en-US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AZT 600 mg </a:t>
            </a:r>
            <a:r>
              <a:rPr lang="th-TH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ครั้งเดียว (และยา</a:t>
            </a:r>
            <a:r>
              <a:rPr lang="en-US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 NVP 200 mg </a:t>
            </a:r>
            <a:r>
              <a:rPr lang="th-TH" sz="2400" b="1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ครั้งเดียว ในกรณีครรภ์เสี่ยงสูง) </a:t>
            </a:r>
            <a:r>
              <a:rPr lang="th-TH" sz="2400" b="1" dirty="0" smtClean="0">
                <a:solidFill>
                  <a:srgbClr val="FF0000"/>
                </a:solidFill>
                <a:latin typeface="Cambria"/>
                <a:ea typeface="Calibri"/>
              </a:rPr>
              <a:t>อย่าง</a:t>
            </a:r>
            <a:r>
              <a:rPr lang="th-TH" sz="2400" b="1" dirty="0">
                <a:solidFill>
                  <a:srgbClr val="FF0000"/>
                </a:solidFill>
                <a:latin typeface="Cambria"/>
                <a:ea typeface="Calibri"/>
              </a:rPr>
              <a:t>น้อย </a:t>
            </a:r>
            <a:r>
              <a:rPr lang="en-US" sz="2400" b="1" dirty="0">
                <a:solidFill>
                  <a:srgbClr val="FF0000"/>
                </a:solidFill>
                <a:latin typeface="Cordia New"/>
                <a:ea typeface="Calibri"/>
                <a:cs typeface="Angsana New"/>
              </a:rPr>
              <a:t>4 </a:t>
            </a:r>
            <a:r>
              <a:rPr lang="th-TH" sz="2400" b="1" dirty="0">
                <a:solidFill>
                  <a:srgbClr val="FF0000"/>
                </a:solidFill>
                <a:latin typeface="Cordia New"/>
                <a:ea typeface="Calibri"/>
                <a:cs typeface="Angsana New"/>
              </a:rPr>
              <a:t>ชั่วโมงก่อนเริ่ม</a:t>
            </a:r>
            <a:r>
              <a:rPr lang="th-TH" sz="2400" b="1" dirty="0" smtClean="0">
                <a:solidFill>
                  <a:srgbClr val="FF0000"/>
                </a:solidFill>
                <a:latin typeface="Cordia New"/>
                <a:ea typeface="Calibri"/>
                <a:cs typeface="Angsana New"/>
              </a:rPr>
              <a:t>ผ่าตัด</a:t>
            </a:r>
            <a:endParaRPr lang="en-US" sz="2400" b="1" dirty="0">
              <a:solidFill>
                <a:srgbClr val="FF0000"/>
              </a:solidFill>
              <a:latin typeface="Cambria"/>
              <a:ea typeface="Calibri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0852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6254750" y="3274060"/>
            <a:ext cx="1905" cy="524510"/>
          </a:xfrm>
          <a:prstGeom prst="straightConnector1">
            <a:avLst/>
          </a:prstGeom>
          <a:noFill/>
          <a:ln w="9525" cap="flat" cmpd="sng" algn="ctr">
            <a:solidFill>
              <a:srgbClr val="629DD1"/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3981450" y="3302635"/>
            <a:ext cx="1270" cy="448310"/>
          </a:xfrm>
          <a:prstGeom prst="straightConnector1">
            <a:avLst/>
          </a:prstGeom>
          <a:noFill/>
          <a:ln w="9525" cap="flat" cmpd="sng" algn="ctr">
            <a:solidFill>
              <a:srgbClr val="629DD1"/>
            </a:solidFill>
            <a:prstDash val="solid"/>
            <a:tailEnd type="arrow"/>
          </a:ln>
          <a:effectLst/>
        </p:spPr>
      </p:cxnSp>
      <p:sp>
        <p:nvSpPr>
          <p:cNvPr id="24" name="Rectangle 23"/>
          <p:cNvSpPr>
            <a:spLocks noGrp="1"/>
          </p:cNvSpPr>
          <p:nvPr/>
        </p:nvSpPr>
        <p:spPr bwMode="auto">
          <a:xfrm>
            <a:off x="914400" y="1066800"/>
            <a:ext cx="6248400" cy="1219200"/>
          </a:xfrm>
          <a:prstGeom prst="rect">
            <a:avLst/>
          </a:prstGeom>
          <a:solidFill>
            <a:srgbClr val="DAEEF3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670"/>
              </a:spcBef>
            </a:pPr>
            <a:r>
              <a:rPr lang="th-TH" sz="1800" b="1" dirty="0">
                <a:solidFill>
                  <a:srgbClr val="000000"/>
                </a:solidFill>
                <a:latin typeface="Times New Roman"/>
                <a:ea typeface="Calibri"/>
              </a:rPr>
              <a:t>ซักประวัติ</a:t>
            </a:r>
            <a:endParaRPr lang="en-US" sz="18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742950" lvl="1" indent="-285750">
              <a:lnSpc>
                <a:spcPct val="115000"/>
              </a:lnSpc>
              <a:buFont typeface="Arial"/>
              <a:buChar char="•"/>
              <a:tabLst>
                <a:tab pos="914400" algn="l"/>
              </a:tabLst>
            </a:pPr>
            <a:r>
              <a:rPr lang="th-TH" sz="1800" b="1" dirty="0">
                <a:solidFill>
                  <a:srgbClr val="000000"/>
                </a:solidFill>
                <a:latin typeface="Cambria"/>
                <a:ea typeface="Times New Roman"/>
              </a:rPr>
              <a:t>พฤติกรรมเสี่ยงช่วง </a:t>
            </a:r>
            <a:r>
              <a:rPr lang="en-US" sz="1800" b="1" dirty="0">
                <a:solidFill>
                  <a:srgbClr val="000000"/>
                </a:solidFill>
                <a:latin typeface="Cordia New"/>
                <a:ea typeface="Times New Roman"/>
                <a:cs typeface="Times New Roman"/>
              </a:rPr>
              <a:t>3 </a:t>
            </a:r>
            <a:r>
              <a:rPr lang="th-TH" sz="1800" b="1" dirty="0">
                <a:solidFill>
                  <a:srgbClr val="000000"/>
                </a:solidFill>
                <a:latin typeface="Cambria"/>
                <a:ea typeface="Times New Roman"/>
              </a:rPr>
              <a:t>เดือนที่ผ่านมา การมีเพศสัมพันธ์ การใช้ถุงยางอนามัย </a:t>
            </a:r>
            <a:endParaRPr lang="en-US" sz="1800" b="1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buFont typeface="Arial"/>
              <a:buChar char="•"/>
              <a:tabLst>
                <a:tab pos="914400" algn="l"/>
              </a:tabLst>
            </a:pPr>
            <a:r>
              <a:rPr lang="th-TH" sz="1800" b="1" dirty="0">
                <a:solidFill>
                  <a:srgbClr val="000000"/>
                </a:solidFill>
                <a:latin typeface="Cambria"/>
                <a:ea typeface="Times New Roman"/>
              </a:rPr>
              <a:t>ไข้ ต่อมน้ำเหลืองโต ปวดข้อ ปวดกล้ามเนื้อ เจ็บคอ ผื่น</a:t>
            </a:r>
            <a:endParaRPr lang="en-US" sz="1800" b="1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buFont typeface="Arial"/>
              <a:buChar char="•"/>
              <a:tabLst>
                <a:tab pos="914400" algn="l"/>
              </a:tabLst>
            </a:pPr>
            <a:r>
              <a:rPr lang="th-TH" sz="1800" b="1" dirty="0">
                <a:solidFill>
                  <a:srgbClr val="000000"/>
                </a:solidFill>
                <a:latin typeface="Cambria"/>
                <a:ea typeface="Times New Roman"/>
              </a:rPr>
              <a:t>ประวัติการรักษาและระดับไวรัสในเลือดของสามี</a:t>
            </a:r>
            <a:endParaRPr lang="en-US" sz="1800" b="1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04800" y="2607310"/>
            <a:ext cx="2647950" cy="843914"/>
          </a:xfrm>
          <a:prstGeom prst="rect">
            <a:avLst/>
          </a:prstGeom>
          <a:solidFill>
            <a:srgbClr val="EAF1DD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600" b="1" dirty="0">
                <a:solidFill>
                  <a:srgbClr val="000000"/>
                </a:solidFill>
                <a:latin typeface="Times New Roman"/>
                <a:ea typeface="Calibri"/>
              </a:rPr>
              <a:t>แน่ใจว่าไม่มีความเสี่ยงหรือเสี่ยงต่ำ เช่น ไม่มีเพศสัมพันธ์ใน </a:t>
            </a:r>
            <a:r>
              <a:rPr lang="en-US" sz="1600" b="1" dirty="0">
                <a:solidFill>
                  <a:srgbClr val="000000"/>
                </a:solidFill>
                <a:latin typeface="Cordia New"/>
                <a:ea typeface="Calibri"/>
              </a:rPr>
              <a:t>1 </a:t>
            </a:r>
            <a:r>
              <a:rPr lang="th-TH" sz="1600" b="1" dirty="0">
                <a:solidFill>
                  <a:srgbClr val="000000"/>
                </a:solidFill>
                <a:latin typeface="Cordia New"/>
                <a:ea typeface="Calibri"/>
              </a:rPr>
              <a:t>เดือนที่ผ่านมา สามี</a:t>
            </a:r>
            <a:r>
              <a:rPr lang="th-TH" sz="1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rdia New"/>
                <a:ea typeface="Calibri"/>
              </a:rPr>
              <a:t>VL&lt;50</a:t>
            </a:r>
            <a:r>
              <a:rPr lang="th-TH" sz="1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rdia New"/>
                <a:ea typeface="Calibri"/>
              </a:rPr>
              <a:t>copies/mL</a:t>
            </a:r>
            <a:endParaRPr lang="en-US" sz="16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2516505" y="2425700"/>
            <a:ext cx="2599690" cy="10795"/>
          </a:xfrm>
          <a:prstGeom prst="line">
            <a:avLst/>
          </a:prstGeom>
          <a:noFill/>
          <a:ln w="9525" cap="flat" cmpd="sng" algn="ctr">
            <a:solidFill>
              <a:srgbClr val="629DD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/>
          </p:cNvCxnSpPr>
          <p:nvPr/>
        </p:nvCxnSpPr>
        <p:spPr>
          <a:xfrm rot="5400000">
            <a:off x="3903980" y="2348230"/>
            <a:ext cx="152400" cy="0"/>
          </a:xfrm>
          <a:prstGeom prst="line">
            <a:avLst/>
          </a:prstGeom>
          <a:noFill/>
          <a:ln w="9525" cap="flat" cmpd="sng" algn="ctr">
            <a:solidFill>
              <a:srgbClr val="629DD1"/>
            </a:solidFill>
            <a:prstDash val="solid"/>
          </a:ln>
          <a:effectLst/>
        </p:spPr>
      </p:cxnSp>
      <p:cxnSp>
        <p:nvCxnSpPr>
          <p:cNvPr id="28" name="Straight Arrow Connector 27"/>
          <p:cNvCxnSpPr>
            <a:cxnSpLocks/>
          </p:cNvCxnSpPr>
          <p:nvPr/>
        </p:nvCxnSpPr>
        <p:spPr>
          <a:xfrm rot="5400000">
            <a:off x="2436813" y="2518092"/>
            <a:ext cx="152400" cy="1905"/>
          </a:xfrm>
          <a:prstGeom prst="straightConnector1">
            <a:avLst/>
          </a:prstGeom>
          <a:noFill/>
          <a:ln w="9525" cap="flat" cmpd="sng" algn="ctr">
            <a:solidFill>
              <a:srgbClr val="629DD1"/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5400000">
            <a:off x="5038408" y="2508567"/>
            <a:ext cx="152400" cy="1905"/>
          </a:xfrm>
          <a:prstGeom prst="straightConnector1">
            <a:avLst/>
          </a:prstGeom>
          <a:noFill/>
          <a:ln w="9525" cap="flat" cmpd="sng" algn="ctr">
            <a:solidFill>
              <a:srgbClr val="629DD1"/>
            </a:solidFill>
            <a:prstDash val="solid"/>
            <a:tailEnd type="arrow"/>
          </a:ln>
          <a:effectLst/>
        </p:spPr>
      </p:cxn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067050" y="2607310"/>
            <a:ext cx="4495800" cy="600075"/>
          </a:xfrm>
          <a:prstGeom prst="rect">
            <a:avLst/>
          </a:prstGeom>
          <a:solidFill>
            <a:srgbClr val="F2DBDB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th-TH" sz="1600" b="1" dirty="0">
                <a:solidFill>
                  <a:srgbClr val="000000"/>
                </a:solidFill>
                <a:latin typeface="Times New Roman"/>
                <a:ea typeface="Calibri"/>
              </a:rPr>
              <a:t>มีความเสี่ยง เช่น มีเพศสัมพันธ์ไม่ป้องกันใน </a:t>
            </a:r>
            <a:r>
              <a:rPr lang="en-US" sz="1600" b="1" dirty="0">
                <a:solidFill>
                  <a:srgbClr val="000000"/>
                </a:solidFill>
                <a:latin typeface="Cordia New"/>
                <a:ea typeface="Calibri"/>
              </a:rPr>
              <a:t>1 </a:t>
            </a:r>
            <a:r>
              <a:rPr lang="th-TH" sz="1600" b="1" dirty="0">
                <a:solidFill>
                  <a:srgbClr val="000000"/>
                </a:solidFill>
                <a:latin typeface="Cordia New"/>
                <a:ea typeface="Calibri"/>
              </a:rPr>
              <a:t>เดือนที่ผ่านมา</a:t>
            </a:r>
            <a:r>
              <a:rPr lang="th-TH" sz="1600" b="1" dirty="0">
                <a:solidFill>
                  <a:srgbClr val="000000"/>
                </a:solidFill>
                <a:latin typeface="Times New Roman"/>
                <a:ea typeface="Calibri"/>
              </a:rPr>
              <a:t> สามียังไม่</a:t>
            </a:r>
            <a:r>
              <a:rPr lang="th-TH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รักษาหรือ </a:t>
            </a:r>
            <a:r>
              <a:rPr lang="en-US" sz="1600" b="1" dirty="0">
                <a:solidFill>
                  <a:srgbClr val="000000"/>
                </a:solidFill>
                <a:latin typeface="Cordia New"/>
                <a:ea typeface="Calibri"/>
              </a:rPr>
              <a:t>VL</a:t>
            </a:r>
            <a:r>
              <a:rPr lang="th-TH" sz="1600" b="1" dirty="0">
                <a:solidFill>
                  <a:srgbClr val="000000"/>
                </a:solidFill>
                <a:latin typeface="Times New Roman"/>
                <a:ea typeface="Calibri"/>
              </a:rPr>
              <a:t>สูง หรือไม่แน่ใจ </a:t>
            </a:r>
            <a:r>
              <a:rPr lang="en-US" sz="1600" b="1" dirty="0">
                <a:solidFill>
                  <a:srgbClr val="000000"/>
                </a:solidFill>
                <a:latin typeface="Cordia New"/>
                <a:ea typeface="Calibri"/>
              </a:rPr>
              <a:t>(</a:t>
            </a:r>
            <a:r>
              <a:rPr lang="th-TH" sz="1600" b="1" dirty="0">
                <a:solidFill>
                  <a:srgbClr val="000000"/>
                </a:solidFill>
                <a:latin typeface="Times New Roman"/>
                <a:ea typeface="Calibri"/>
              </a:rPr>
              <a:t>ซักประวัติไม่ได้</a:t>
            </a:r>
            <a:r>
              <a:rPr lang="en-US" sz="1600" b="1" dirty="0">
                <a:solidFill>
                  <a:srgbClr val="000000"/>
                </a:solidFill>
                <a:latin typeface="Cordia New"/>
                <a:ea typeface="Calibri"/>
              </a:rPr>
              <a:t>)  </a:t>
            </a:r>
            <a:endParaRPr lang="en-US" sz="16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52400" y="5907405"/>
            <a:ext cx="2914650" cy="8559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400" b="1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หมายเหตุ การตรวจ </a:t>
            </a:r>
            <a:r>
              <a:rPr lang="en-US" sz="1400" b="1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HIV DNA </a:t>
            </a:r>
            <a:r>
              <a:rPr lang="th-TH" sz="1400" b="1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หรือ </a:t>
            </a:r>
            <a:r>
              <a:rPr lang="en-US" sz="1400" b="1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RNA (Qualitative) </a:t>
            </a:r>
            <a:r>
              <a:rPr lang="th-TH" sz="1400" b="1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ในหญิงตั้งครรภ์อาจพิจารณาทาได้ในที่ที่มีความพร้อมเพื่อช่วยในการวินิจฉัยการติดเชื้อให้เร็วขึ้น</a:t>
            </a:r>
            <a:r>
              <a:rPr lang="en-US" sz="1400" b="1" dirty="0">
                <a:solidFill>
                  <a:prstClr val="black"/>
                </a:solidFill>
                <a:latin typeface="Cambria"/>
                <a:ea typeface="Calibri"/>
                <a:cs typeface="Angsana New"/>
              </a:rPr>
              <a:t> 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67050" y="3778250"/>
            <a:ext cx="2495550" cy="2641600"/>
          </a:xfrm>
          <a:prstGeom prst="rect">
            <a:avLst/>
          </a:prstGeom>
          <a:solidFill>
            <a:srgbClr val="FDE9D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88925" lvl="3" indent="-1714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  <a:tabLst>
                <a:tab pos="58738" algn="l"/>
              </a:tabLst>
            </a:pP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ติดตามผลเลือด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anti HIV           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>
              <a:lnSpc>
                <a:spcPct val="115000"/>
              </a:lnSpc>
              <a:tabLst>
                <a:tab pos="58738" algn="l"/>
              </a:tabLst>
            </a:pP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  (4</a:t>
            </a:r>
            <a:r>
              <a:rPr lang="en-US" sz="1600" baseline="300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 gen) 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ทันที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 (</a:t>
            </a:r>
            <a:r>
              <a:rPr lang="th-TH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หากครั้งแรกตรวจ ด้วย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3</a:t>
            </a:r>
            <a:r>
              <a:rPr lang="en-US" sz="1600" baseline="300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rd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 gen)</a:t>
            </a:r>
            <a:r>
              <a:rPr lang="th-TH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 และตรวจซ้ำอีก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2 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สัปดาห์ต่อมา หากผลเป็นลบให้ ตรวจเลือดที่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GA 32-34 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สัปดาห์ และเมื่อเจ็บท้องคลอด </a:t>
            </a:r>
            <a:endParaRPr lang="en-US" sz="1600" dirty="0">
              <a:solidFill>
                <a:prstClr val="black"/>
              </a:solidFill>
              <a:latin typeface="Cambria"/>
              <a:ea typeface="Times New Roman"/>
              <a:cs typeface="Angsana New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8738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Cambria"/>
                <a:ea typeface="Times New Roman"/>
              </a:rPr>
              <a:t>หากคนไข้ยังมีพฤติกรรมเสี่ยงสูงโดยไม่ป้องกันและใกล้คลอด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(&gt;</a:t>
            </a:r>
            <a:r>
              <a:rPr lang="en-US" sz="1600" dirty="0" smtClean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32 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สัปดาห์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) 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ให้</a:t>
            </a:r>
            <a:r>
              <a:rPr lang="th-TH" sz="1600" dirty="0" smtClean="0">
                <a:solidFill>
                  <a:srgbClr val="000000"/>
                </a:solidFill>
                <a:latin typeface="Cambria"/>
                <a:ea typeface="Times New Roman"/>
              </a:rPr>
              <a:t>การป้องกัน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ไปก่อนและงดนมแม่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8738" algn="l"/>
              </a:tabLst>
            </a:pPr>
            <a:r>
              <a:rPr lang="en-US" sz="1600" dirty="0">
                <a:solidFill>
                  <a:prstClr val="black"/>
                </a:solidFill>
                <a:latin typeface="Cambria"/>
                <a:ea typeface="Calibri"/>
                <a:cs typeface="Angsana New"/>
              </a:rPr>
              <a:t> 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943600" y="3778250"/>
            <a:ext cx="2971800" cy="2927350"/>
          </a:xfrm>
          <a:prstGeom prst="rect">
            <a:avLst/>
          </a:prstGeom>
          <a:solidFill>
            <a:srgbClr val="FABF8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03225" lvl="3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  <a:tabLst>
                <a:tab pos="114300" algn="l"/>
                <a:tab pos="1714500" algn="l"/>
                <a:tab pos="1828800" algn="l"/>
              </a:tabLst>
            </a:pP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ให้การป้องกันไปก่อนเหมือนหญิงติดเชื้อ </a:t>
            </a:r>
            <a:endParaRPr lang="en-US" sz="1600" dirty="0">
              <a:solidFill>
                <a:prstClr val="black"/>
              </a:solidFill>
              <a:latin typeface="Cambria"/>
              <a:ea typeface="Times New Roman"/>
              <a:cs typeface="Angsana New"/>
            </a:endParaRPr>
          </a:p>
          <a:p>
            <a:pPr marL="403225" lvl="3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  <a:tabLst>
                <a:tab pos="114300" algn="l"/>
                <a:tab pos="1714500" algn="l"/>
                <a:tab pos="1828800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Cambria"/>
                <a:ea typeface="Times New Roman"/>
              </a:rPr>
              <a:t>งด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นมแม่ ติดตามผลเลือดแม่</a:t>
            </a:r>
            <a:r>
              <a:rPr lang="th-TH" sz="1600" dirty="0" smtClean="0">
                <a:solidFill>
                  <a:srgbClr val="000000"/>
                </a:solidFill>
                <a:latin typeface="Cambria"/>
                <a:ea typeface="Times New Roman"/>
              </a:rPr>
              <a:t>เช่นเดียวกับที่กล่าว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มา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(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เจาะเลือดก่อนเริ่มยา</a:t>
            </a:r>
            <a:r>
              <a:rPr lang="en-US" sz="1600" dirty="0" smtClean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)</a:t>
            </a:r>
            <a:endParaRPr lang="en-US" sz="1600" dirty="0">
              <a:solidFill>
                <a:prstClr val="black"/>
              </a:solidFill>
              <a:latin typeface="Cambria"/>
              <a:ea typeface="Times New Roman"/>
              <a:cs typeface="Angsana New"/>
            </a:endParaRPr>
          </a:p>
          <a:p>
            <a:pPr marL="403225" lvl="3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  <a:tabLst>
                <a:tab pos="114300" algn="l"/>
                <a:tab pos="1714500" algn="l"/>
                <a:tab pos="1828800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Cambria"/>
                <a:ea typeface="Calibri"/>
              </a:rPr>
              <a:t>ถ้า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Calibri"/>
              </a:rPr>
              <a:t>ผลเลือดแม่เป็นลบหลังคลอดให้หยุด</a:t>
            </a:r>
            <a:r>
              <a:rPr lang="th-TH" sz="1600" dirty="0" smtClean="0">
                <a:solidFill>
                  <a:srgbClr val="000000"/>
                </a:solidFill>
                <a:latin typeface="Cambria"/>
                <a:ea typeface="Calibri"/>
              </a:rPr>
              <a:t>ยาต้าน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Calibri"/>
              </a:rPr>
              <a:t>ไวรัสในแม่ได้ 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 marL="403225" lvl="3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  <a:tabLst>
                <a:tab pos="114300" algn="l"/>
                <a:tab pos="1714500" algn="l"/>
                <a:tab pos="1828800" algn="l"/>
              </a:tabLst>
            </a:pPr>
            <a:r>
              <a:rPr lang="th-TH" sz="1600" dirty="0" smtClean="0">
                <a:solidFill>
                  <a:srgbClr val="000000"/>
                </a:solidFill>
                <a:latin typeface="Cambria"/>
                <a:ea typeface="Calibri"/>
              </a:rPr>
              <a:t>ติดตาม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Calibri"/>
              </a:rPr>
              <a:t>ผลเลือดแม่ต่อเนื่องจนพ้น </a:t>
            </a:r>
            <a:r>
              <a:rPr lang="en-US" sz="1600" dirty="0" smtClean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window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period </a:t>
            </a:r>
            <a:r>
              <a:rPr lang="th-TH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และให้การดูแลทารกเหมือนแม่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 no  ANC </a:t>
            </a:r>
            <a:r>
              <a:rPr lang="th-TH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จนกระทั่งพ้นระยะ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window period (6 </a:t>
            </a:r>
            <a:r>
              <a:rPr lang="th-TH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สัปดาห์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) </a:t>
            </a:r>
            <a:r>
              <a:rPr lang="th-TH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ของแม่แล้ว จึงหยุดยาได้ แต่ควรจะงดนมแม่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514725" y="3345815"/>
            <a:ext cx="982980" cy="304800"/>
          </a:xfrm>
          <a:prstGeom prst="rect">
            <a:avLst/>
          </a:prstGeom>
          <a:solidFill>
            <a:srgbClr val="FDE9D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tabLst>
                <a:tab pos="742950" algn="l"/>
                <a:tab pos="857250" algn="l"/>
                <a:tab pos="1714500" algn="l"/>
              </a:tabLst>
            </a:pP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GA&lt;36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 สัปดาห์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: 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ambria"/>
                <a:ea typeface="Calibri"/>
                <a:cs typeface="Angsana New"/>
              </a:rPr>
              <a:t> 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705475" y="3364865"/>
            <a:ext cx="1014730" cy="314325"/>
          </a:xfrm>
          <a:prstGeom prst="rect">
            <a:avLst/>
          </a:prstGeom>
          <a:solidFill>
            <a:srgbClr val="FABF8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tabLst>
                <a:tab pos="742950" algn="l"/>
                <a:tab pos="857250" algn="l"/>
                <a:tab pos="1714500" algn="l"/>
              </a:tabLst>
            </a:pP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GA </a:t>
            </a:r>
            <a:r>
              <a:rPr lang="en-US" sz="1600" u="sng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&gt;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36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 สัปดาห์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: 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ambria"/>
                <a:ea typeface="Calibri"/>
                <a:cs typeface="Angsana New"/>
              </a:rPr>
              <a:t> 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33400" y="3578225"/>
            <a:ext cx="2419350" cy="2329180"/>
          </a:xfrm>
          <a:prstGeom prst="rect">
            <a:avLst/>
          </a:prstGeom>
          <a:solidFill>
            <a:srgbClr val="EAF1D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indent="-342900">
              <a:lnSpc>
                <a:spcPct val="115000"/>
              </a:lnSpc>
              <a:buSzPts val="1100"/>
              <a:buFont typeface="Symbol"/>
              <a:buChar char=""/>
              <a:tabLst>
                <a:tab pos="457200" algn="l"/>
              </a:tabLst>
            </a:pPr>
            <a:r>
              <a:rPr lang="th-TH" sz="1600" dirty="0">
                <a:solidFill>
                  <a:srgbClr val="000000"/>
                </a:solidFill>
                <a:latin typeface="Cambria"/>
                <a:ea typeface="Calibri"/>
              </a:rPr>
              <a:t>ตรวจ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anti-HIV </a:t>
            </a:r>
            <a:r>
              <a:rPr lang="th-TH" sz="1600" dirty="0">
                <a:solidFill>
                  <a:srgbClr val="000000"/>
                </a:solidFill>
                <a:latin typeface="Cordia New"/>
                <a:ea typeface="Calibri"/>
                <a:cs typeface="Angsana New"/>
              </a:rPr>
              <a:t>ซ้ำ 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เมื่อ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GA 32-34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 สัปดาห์ เมื่อเจ็บท้องคลอด และ       ทุก </a:t>
            </a:r>
            <a:r>
              <a:rPr lang="en-US" sz="1600" dirty="0">
                <a:solidFill>
                  <a:srgbClr val="000000"/>
                </a:solidFill>
                <a:latin typeface="Cordia New"/>
                <a:ea typeface="Times New Roman"/>
                <a:cs typeface="Angsana New"/>
              </a:rPr>
              <a:t>6 </a:t>
            </a: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เดือนหลังคลอด 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 marL="342900" indent="-342900">
              <a:lnSpc>
                <a:spcPct val="115000"/>
              </a:lnSpc>
              <a:buSzPts val="1100"/>
              <a:buFont typeface="Symbol"/>
              <a:buChar char=""/>
              <a:tabLst>
                <a:tab pos="457200" algn="l"/>
              </a:tabLst>
            </a:pP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ดูแลแม่และเด็กเหมือนปกติ 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 marL="342900" indent="-342900">
              <a:lnSpc>
                <a:spcPct val="115000"/>
              </a:lnSpc>
              <a:buSzPts val="1100"/>
              <a:buFont typeface="Symbol"/>
              <a:buChar char=""/>
              <a:tabLst>
                <a:tab pos="457200" algn="l"/>
              </a:tabLst>
            </a:pP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กินนมแม่ได้หากผลเลือดเป็นลบและไม่มีความเสี่ยงเพิ่มเติม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 marL="342900" indent="-342900">
              <a:lnSpc>
                <a:spcPct val="115000"/>
              </a:lnSpc>
              <a:buSzPts val="1100"/>
              <a:buFont typeface="Symbol"/>
              <a:buChar char=""/>
              <a:tabLst>
                <a:tab pos="457200" algn="l"/>
              </a:tabLst>
            </a:pPr>
            <a:r>
              <a:rPr lang="th-TH" sz="1600" dirty="0">
                <a:solidFill>
                  <a:srgbClr val="000000"/>
                </a:solidFill>
                <a:latin typeface="Cambria"/>
                <a:ea typeface="Times New Roman"/>
              </a:rPr>
              <a:t>แนะนำการป้องกันและถุงยางอนามัย</a:t>
            </a:r>
            <a:endParaRPr lang="en-US" sz="1600" dirty="0">
              <a:solidFill>
                <a:prstClr val="black"/>
              </a:solidFill>
              <a:latin typeface="Cambria"/>
              <a:ea typeface="Calibri"/>
              <a:cs typeface="Angsan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ambria"/>
                <a:ea typeface="Calibri"/>
                <a:cs typeface="Angsana New"/>
              </a:rPr>
              <a:t> 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rot="5400000">
            <a:off x="1731328" y="3504248"/>
            <a:ext cx="152400" cy="1905"/>
          </a:xfrm>
          <a:prstGeom prst="straightConnector1">
            <a:avLst/>
          </a:prstGeom>
          <a:noFill/>
          <a:ln w="9525" cap="flat" cmpd="sng" algn="ctr">
            <a:solidFill>
              <a:srgbClr val="629DD1"/>
            </a:solidFill>
            <a:prstDash val="solid"/>
            <a:tailEnd type="arrow"/>
          </a:ln>
          <a:effectLst/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V="1">
            <a:off x="3981450" y="3293745"/>
            <a:ext cx="2278380" cy="0"/>
          </a:xfrm>
          <a:prstGeom prst="line">
            <a:avLst/>
          </a:prstGeom>
          <a:noFill/>
          <a:ln w="9525" cap="flat" cmpd="sng" algn="ctr">
            <a:solidFill>
              <a:srgbClr val="629DD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116195" y="3207385"/>
            <a:ext cx="0" cy="95250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304801" y="105490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z="3200" b="1" dirty="0" smtClean="0">
                <a:latin typeface="Cordia New" pitchFamily="34" charset="-34"/>
                <a:ea typeface="Calibri" pitchFamily="34" charset="0"/>
              </a:rPr>
              <a:t>แนวทางการดูแลหญิงตั้งครรภ์ที่มีผลเลือดลบระหว่างฝากครรภ์หรือมาคลอดแต่สามีมีผลเลือดบวก</a:t>
            </a:r>
            <a:endParaRPr lang="en-US" altLang="en-US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5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z="1600" b="1" smtClean="0">
                <a:solidFill>
                  <a:srgbClr val="000000"/>
                </a:solidFill>
                <a:latin typeface="Cordia New" pitchFamily="34" charset="-34"/>
                <a:ea typeface="Calibri" pitchFamily="34" charset="0"/>
              </a:rPr>
              <a:t/>
            </a:r>
            <a:br>
              <a:rPr lang="th-TH" altLang="en-US" sz="1600" b="1" smtClean="0">
                <a:solidFill>
                  <a:srgbClr val="000000"/>
                </a:solidFill>
                <a:latin typeface="Cordia New" pitchFamily="34" charset="-34"/>
                <a:ea typeface="Calibri" pitchFamily="34" charset="0"/>
              </a:rPr>
            </a:br>
            <a:endParaRPr lang="en-US" altLang="en-US" sz="12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744D26"/>
          </a:solidFill>
          <a:effectLst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altLang="th-TH" sz="4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หลักในการดูแลทารก                                 </a:t>
            </a:r>
            <a:r>
              <a:rPr lang="th-TH" altLang="th-TH" sz="4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/>
            </a:r>
            <a:br>
              <a:rPr lang="th-TH" altLang="th-TH" sz="4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altLang="th-TH" sz="4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  </a:t>
            </a:r>
            <a:r>
              <a:rPr lang="th-TH" altLang="th-TH" sz="4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ที่เกิดจากแม่ที่ติดเชื้อเอชไอวี</a:t>
            </a:r>
            <a:endParaRPr lang="en-US" altLang="th-TH" sz="4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305800" cy="4525963"/>
          </a:xfrm>
          <a:effectLst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1. </a:t>
            </a:r>
            <a:r>
              <a:rPr lang="th-TH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ป้องกัน</a:t>
            </a:r>
            <a:r>
              <a:rPr lang="th-TH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การติดเชื้อให้ดี</a:t>
            </a:r>
            <a:r>
              <a:rPr lang="th-TH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ที่สุด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ให้ยาป้องกัน </a:t>
            </a:r>
            <a:r>
              <a:rPr lang="en-US" altLang="th-TH" b="1" dirty="0" smtClean="0">
                <a:latin typeface="CordiaUPC" pitchFamily="34" charset="-34"/>
                <a:cs typeface="CordiaUPC" pitchFamily="34" charset="-34"/>
              </a:rPr>
              <a:t>PMTCT 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ตามแนวทาง</a:t>
            </a:r>
            <a:r>
              <a:rPr lang="th-TH" altLang="th-TH" b="1" dirty="0">
                <a:latin typeface="CordiaUPC" pitchFamily="34" charset="-34"/>
                <a:cs typeface="CordiaUPC" pitchFamily="34" charset="-34"/>
              </a:rPr>
              <a:t>ฯ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ห้าม</a:t>
            </a:r>
            <a:r>
              <a:rPr lang="th-TH" altLang="th-TH" b="1" dirty="0">
                <a:latin typeface="CordiaUPC" pitchFamily="34" charset="-34"/>
                <a:cs typeface="CordiaUPC" pitchFamily="34" charset="-34"/>
              </a:rPr>
              <a:t>เลี้ยงลูกด้วยนมแม่โดย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เด็ดขาด</a:t>
            </a:r>
            <a:r>
              <a:rPr lang="en-US" altLang="th-TH" b="1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ให้</a:t>
            </a:r>
            <a:r>
              <a:rPr lang="th-TH" altLang="th-TH" b="1" dirty="0">
                <a:latin typeface="CordiaUPC" pitchFamily="34" charset="-34"/>
                <a:cs typeface="CordiaUPC" pitchFamily="34" charset="-34"/>
              </a:rPr>
              <a:t>ใช้นมผงทดแทนนมแม่ (กระทรวงให้ฟรี)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ห้าม</a:t>
            </a:r>
            <a:r>
              <a:rPr lang="th-TH" altLang="th-TH" b="1" dirty="0">
                <a:latin typeface="CordiaUPC" pitchFamily="34" charset="-34"/>
                <a:cs typeface="CordiaUPC" pitchFamily="34" charset="-34"/>
              </a:rPr>
              <a:t>ให้นมแม่สลับกับนมผง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2</a:t>
            </a:r>
            <a:r>
              <a:rPr lang="en-US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. </a:t>
            </a:r>
            <a:r>
              <a:rPr lang="th-TH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ทำให้เด็กมีสุขภาพแข็งแรง</a:t>
            </a:r>
            <a:endParaRPr lang="en-US" altLang="th-TH" b="1" dirty="0" smtClean="0">
              <a:solidFill>
                <a:srgbClr val="FF0000"/>
              </a:solidFill>
              <a:latin typeface="CordiaUPC" pitchFamily="34" charset="-34"/>
              <a:cs typeface="CordiaUPC" pitchFamily="34" charset="-34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3. </a:t>
            </a:r>
            <a:r>
              <a:rPr lang="th-TH" altLang="th-TH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รีบวินิจฉัยโรคให้เร็วที่สุด เพื่อเริ่มยาต้านไวรัสโดยเร็ว 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จะได้มีร่างกายแข็งแรง สติปัญญาปกติ </a:t>
            </a:r>
            <a:r>
              <a:rPr lang="th-TH" altLang="th-TH" b="1" dirty="0">
                <a:latin typeface="CordiaUPC" pitchFamily="34" charset="-34"/>
                <a:cs typeface="CordiaUPC" pitchFamily="34" charset="-34"/>
              </a:rPr>
              <a:t>และ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มี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โอกาส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หยุดยาได้</a:t>
            </a:r>
            <a:r>
              <a:rPr lang="th-TH" altLang="th-TH" b="1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altLang="th-TH" b="1" dirty="0" smtClean="0">
                <a:latin typeface="CordiaUPC" pitchFamily="34" charset="-34"/>
                <a:cs typeface="CordiaUPC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09720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5334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b="1" dirty="0">
                <a:latin typeface="Calibri" panose="020F0502020204030204" pitchFamily="34" charset="0"/>
                <a:cs typeface="JasmineUPC" pitchFamily="18" charset="-34"/>
              </a:rPr>
              <a:t>Estimated Risk and Timing of </a:t>
            </a:r>
            <a:br>
              <a:rPr lang="en-US" altLang="en-US" b="1" dirty="0">
                <a:latin typeface="Calibri" panose="020F0502020204030204" pitchFamily="34" charset="0"/>
                <a:cs typeface="JasmineUPC" pitchFamily="18" charset="-34"/>
              </a:rPr>
            </a:br>
            <a:r>
              <a:rPr lang="en-US" altLang="en-US" b="1" dirty="0">
                <a:latin typeface="Calibri" panose="020F0502020204030204" pitchFamily="34" charset="0"/>
                <a:cs typeface="JasmineUPC" pitchFamily="18" charset="-34"/>
              </a:rPr>
              <a:t>Mother-To-Child (MTCT) HIV Transmission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111320" y="5105400"/>
            <a:ext cx="39654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i="1" dirty="0">
                <a:latin typeface="ZapfEllipt BT" pitchFamily="18" charset="0"/>
              </a:rPr>
              <a:t>Source: De Cock KM, et al. JAMA. 2000; 283 (9): 1175-82</a:t>
            </a:r>
            <a:br>
              <a:rPr lang="en-US" sz="1200" i="1" dirty="0">
                <a:latin typeface="ZapfEllipt BT" pitchFamily="18" charset="0"/>
              </a:rPr>
            </a:br>
            <a:r>
              <a:rPr lang="en-US" sz="1200" i="1" dirty="0">
                <a:latin typeface="ZapfEllipt BT" pitchFamily="18" charset="0"/>
              </a:rPr>
              <a:t>             </a:t>
            </a:r>
            <a:r>
              <a:rPr lang="en-US" sz="1200" i="1" dirty="0" err="1">
                <a:latin typeface="ZapfEllipt BT" pitchFamily="18" charset="0"/>
              </a:rPr>
              <a:t>Kourtis</a:t>
            </a:r>
            <a:r>
              <a:rPr lang="en-US" sz="1200" i="1" dirty="0">
                <a:latin typeface="ZapfEllipt BT" pitchFamily="18" charset="0"/>
              </a:rPr>
              <a:t> et al. JAMA 2001; </a:t>
            </a:r>
            <a:r>
              <a:rPr lang="en-US" sz="1200" i="1" dirty="0" err="1">
                <a:latin typeface="ZapfEllipt BT" pitchFamily="18" charset="0"/>
              </a:rPr>
              <a:t>DeCock</a:t>
            </a:r>
            <a:r>
              <a:rPr lang="en-US" sz="1200" i="1" dirty="0">
                <a:latin typeface="ZapfEllipt BT" pitchFamily="18" charset="0"/>
              </a:rPr>
              <a:t> et al. JAMA 2000</a:t>
            </a:r>
          </a:p>
          <a:p>
            <a:pPr eaLnBrk="0" hangingPunct="0">
              <a:defRPr/>
            </a:pPr>
            <a:endParaRPr lang="en-US" sz="1200" i="1" dirty="0">
              <a:latin typeface="ZapfEllipt BT" pitchFamily="18" charset="0"/>
            </a:endParaRPr>
          </a:p>
        </p:txBody>
      </p:sp>
      <p:graphicFrame>
        <p:nvGraphicFramePr>
          <p:cNvPr id="1361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58014"/>
              </p:ext>
            </p:extLst>
          </p:nvPr>
        </p:nvGraphicFramePr>
        <p:xfrm>
          <a:off x="762000" y="3657600"/>
          <a:ext cx="7620000" cy="1524000"/>
        </p:xfrm>
        <a:graphic>
          <a:graphicData uri="http://schemas.openxmlformats.org/drawingml/2006/table">
            <a:tbl>
              <a:tblPr/>
              <a:tblGrid>
                <a:gridCol w="6019800"/>
                <a:gridCol w="1600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ngsana New" pitchFamily="18" charset="-34"/>
                        </a:rPr>
                        <a:t>Overall without breastfeeding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ngsana New" pitchFamily="18" charset="-34"/>
                        </a:rPr>
                        <a:t>20-25 %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ngsana New" pitchFamily="18" charset="-34"/>
                        </a:rPr>
                        <a:t>Overall with breastfeeding till 6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ngsana New" pitchFamily="18" charset="-34"/>
                        </a:rPr>
                        <a:t>25-30 %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ngsana New" pitchFamily="18" charset="-34"/>
                        </a:rPr>
                        <a:t>Overall with breast feeding till 18-24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ngsana New" pitchFamily="18" charset="-34"/>
                        </a:rPr>
                        <a:t>30-35 %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457200" y="1660525"/>
            <a:ext cx="8077200" cy="1692275"/>
            <a:chOff x="288" y="1046"/>
            <a:chExt cx="5088" cy="1066"/>
          </a:xfrm>
        </p:grpSpPr>
        <p:sp>
          <p:nvSpPr>
            <p:cNvPr id="16400" name="AutoShape 16"/>
            <p:cNvSpPr>
              <a:spLocks noChangeArrowheads="1"/>
            </p:cNvSpPr>
            <p:nvPr/>
          </p:nvSpPr>
          <p:spPr bwMode="auto">
            <a:xfrm>
              <a:off x="288" y="1430"/>
              <a:ext cx="672" cy="360"/>
            </a:xfrm>
            <a:prstGeom prst="roundRect">
              <a:avLst>
                <a:gd name="adj" fmla="val 11903"/>
              </a:avLst>
            </a:prstGeom>
            <a:solidFill>
              <a:srgbClr val="FFFFCC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>
              <a:off x="2544" y="1430"/>
              <a:ext cx="496" cy="360"/>
            </a:xfrm>
            <a:prstGeom prst="roundRect">
              <a:avLst>
                <a:gd name="adj" fmla="val 11903"/>
              </a:avLst>
            </a:prstGeom>
            <a:solidFill>
              <a:srgbClr val="FFEBFF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>
              <a:off x="3048" y="1430"/>
              <a:ext cx="840" cy="360"/>
            </a:xfrm>
            <a:prstGeom prst="roundRect">
              <a:avLst>
                <a:gd name="adj" fmla="val 11903"/>
              </a:avLst>
            </a:prstGeom>
            <a:solidFill>
              <a:srgbClr val="CCFFFF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639" y="1181"/>
              <a:ext cx="6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altLang="en-US" sz="1800" b="1">
                  <a:latin typeface="ZapfEllipt BT" pitchFamily="18" charset="0"/>
                </a:rPr>
                <a:t>In utero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2475" y="1462"/>
              <a:ext cx="64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>
                  <a:latin typeface="ZapfEllipt BT" pitchFamily="18" charset="0"/>
                </a:rPr>
                <a:t>During labor</a:t>
              </a:r>
            </a:p>
          </p:txBody>
        </p:sp>
        <p:sp>
          <p:nvSpPr>
            <p:cNvPr id="136213" name="Text Box 21"/>
            <p:cNvSpPr txBox="1">
              <a:spLocks noChangeArrowheads="1"/>
            </p:cNvSpPr>
            <p:nvPr/>
          </p:nvSpPr>
          <p:spPr bwMode="auto">
            <a:xfrm>
              <a:off x="1331" y="1862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ZapfEllipt BT" pitchFamily="18" charset="0"/>
                </a:rPr>
                <a:t>4%</a:t>
              </a:r>
              <a:endParaRPr lang="th-TH" sz="2000" b="1" dirty="0">
                <a:latin typeface="ZapfEllipt BT" pitchFamily="18" charset="0"/>
              </a:endParaRPr>
            </a:p>
          </p:txBody>
        </p:sp>
        <p:sp>
          <p:nvSpPr>
            <p:cNvPr id="136214" name="Text Box 22"/>
            <p:cNvSpPr txBox="1">
              <a:spLocks noChangeArrowheads="1"/>
            </p:cNvSpPr>
            <p:nvPr/>
          </p:nvSpPr>
          <p:spPr bwMode="auto">
            <a:xfrm>
              <a:off x="2111" y="1862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ZapfEllipt BT" pitchFamily="18" charset="0"/>
                </a:rPr>
                <a:t>12%</a:t>
              </a:r>
              <a:endParaRPr lang="th-TH" sz="2000" b="1" dirty="0">
                <a:latin typeface="ZapfEllipt BT" pitchFamily="18" charset="0"/>
              </a:endParaRPr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3295" y="1046"/>
              <a:ext cx="188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en-US" altLang="en-US" sz="1800" b="1">
                  <a:latin typeface="ZapfEllipt BT" pitchFamily="18" charset="0"/>
                </a:rPr>
                <a:t>Post partum through breastfeeding</a:t>
              </a:r>
            </a:p>
          </p:txBody>
        </p:sp>
        <p:sp>
          <p:nvSpPr>
            <p:cNvPr id="136216" name="Text Box 24"/>
            <p:cNvSpPr txBox="1">
              <a:spLocks noChangeArrowheads="1"/>
            </p:cNvSpPr>
            <p:nvPr/>
          </p:nvSpPr>
          <p:spPr bwMode="auto">
            <a:xfrm>
              <a:off x="467" y="1862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ZapfEllipt BT" pitchFamily="18" charset="0"/>
                </a:rPr>
                <a:t>1%</a:t>
              </a:r>
              <a:endParaRPr lang="th-TH" sz="2000" b="1" dirty="0">
                <a:latin typeface="ZapfEllipt BT" pitchFamily="18" charset="0"/>
              </a:endParaRPr>
            </a:p>
          </p:txBody>
        </p: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384" y="1526"/>
              <a:ext cx="4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altLang="en-US" sz="1400">
                  <a:latin typeface="ZapfEllipt BT" pitchFamily="18" charset="0"/>
                </a:rPr>
                <a:t>0-14 wk</a:t>
              </a:r>
              <a:endParaRPr lang="th-TH" altLang="en-US" sz="1400">
                <a:latin typeface="ZapfEllipt BT" pitchFamily="18" charset="0"/>
              </a:endParaRPr>
            </a:p>
          </p:txBody>
        </p:sp>
        <p:sp>
          <p:nvSpPr>
            <p:cNvPr id="16410" name="AutoShape 26"/>
            <p:cNvSpPr>
              <a:spLocks noChangeArrowheads="1"/>
            </p:cNvSpPr>
            <p:nvPr/>
          </p:nvSpPr>
          <p:spPr bwMode="auto">
            <a:xfrm>
              <a:off x="960" y="1430"/>
              <a:ext cx="1056" cy="360"/>
            </a:xfrm>
            <a:prstGeom prst="roundRect">
              <a:avLst>
                <a:gd name="adj" fmla="val 11903"/>
              </a:avLst>
            </a:prstGeom>
            <a:solidFill>
              <a:srgbClr val="FFFFCC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1" name="AutoShape 27"/>
            <p:cNvSpPr>
              <a:spLocks noChangeArrowheads="1"/>
            </p:cNvSpPr>
            <p:nvPr/>
          </p:nvSpPr>
          <p:spPr bwMode="auto">
            <a:xfrm>
              <a:off x="2016" y="1430"/>
              <a:ext cx="528" cy="360"/>
            </a:xfrm>
            <a:prstGeom prst="roundRect">
              <a:avLst>
                <a:gd name="adj" fmla="val 11903"/>
              </a:avLst>
            </a:prstGeom>
            <a:solidFill>
              <a:srgbClr val="FFFFCC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1114" y="1526"/>
              <a:ext cx="5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altLang="en-US" sz="1400">
                  <a:latin typeface="ZapfEllipt BT" pitchFamily="18" charset="0"/>
                </a:rPr>
                <a:t>14-36 wk</a:t>
              </a:r>
              <a:endParaRPr lang="th-TH" altLang="en-US" sz="1400">
                <a:latin typeface="ZapfEllipt BT" pitchFamily="18" charset="0"/>
              </a:endParaRP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1968" y="1440"/>
              <a:ext cx="6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en-US" altLang="en-US" sz="1400">
                  <a:latin typeface="ZapfEllipt BT" pitchFamily="18" charset="0"/>
                </a:rPr>
                <a:t>36 wk -labor</a:t>
              </a:r>
              <a:endParaRPr lang="th-TH" altLang="en-US" sz="1400">
                <a:latin typeface="ZapfEllipt BT" pitchFamily="18" charset="0"/>
              </a:endParaRP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2437" y="119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altLang="en-US" sz="1800" b="1">
                  <a:latin typeface="ZapfEllipt BT" pitchFamily="18" charset="0"/>
                </a:rPr>
                <a:t>Delivery</a:t>
              </a:r>
            </a:p>
          </p:txBody>
        </p:sp>
        <p:sp>
          <p:nvSpPr>
            <p:cNvPr id="136223" name="Text Box 31"/>
            <p:cNvSpPr txBox="1">
              <a:spLocks noChangeArrowheads="1"/>
            </p:cNvSpPr>
            <p:nvPr/>
          </p:nvSpPr>
          <p:spPr bwMode="auto">
            <a:xfrm>
              <a:off x="2675" y="1862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latin typeface="ZapfEllipt BT" pitchFamily="18" charset="0"/>
                </a:rPr>
                <a:t>8%</a:t>
              </a:r>
              <a:endParaRPr lang="th-TH" sz="2000" b="1">
                <a:latin typeface="ZapfEllipt BT" pitchFamily="18" charset="0"/>
              </a:endParaRPr>
            </a:p>
          </p:txBody>
        </p:sp>
        <p:sp>
          <p:nvSpPr>
            <p:cNvPr id="136224" name="Text Box 32"/>
            <p:cNvSpPr txBox="1">
              <a:spLocks noChangeArrowheads="1"/>
            </p:cNvSpPr>
            <p:nvPr/>
          </p:nvSpPr>
          <p:spPr bwMode="auto">
            <a:xfrm>
              <a:off x="3347" y="1852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ZapfEllipt BT" pitchFamily="18" charset="0"/>
                </a:rPr>
                <a:t>7%</a:t>
              </a:r>
              <a:endParaRPr lang="th-TH" sz="2000" b="1" dirty="0">
                <a:latin typeface="ZapfEllipt BT" pitchFamily="18" charset="0"/>
              </a:endParaRPr>
            </a:p>
          </p:txBody>
        </p:sp>
        <p:sp>
          <p:nvSpPr>
            <p:cNvPr id="16417" name="AutoShape 33"/>
            <p:cNvSpPr>
              <a:spLocks noChangeArrowheads="1"/>
            </p:cNvSpPr>
            <p:nvPr/>
          </p:nvSpPr>
          <p:spPr bwMode="auto">
            <a:xfrm>
              <a:off x="3888" y="1430"/>
              <a:ext cx="1488" cy="360"/>
            </a:xfrm>
            <a:prstGeom prst="roundRect">
              <a:avLst>
                <a:gd name="adj" fmla="val 11903"/>
              </a:avLst>
            </a:prstGeom>
            <a:solidFill>
              <a:srgbClr val="CCFFFF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3164" y="1526"/>
              <a:ext cx="5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altLang="en-US" sz="1400">
                  <a:latin typeface="ZapfEllipt BT" pitchFamily="18" charset="0"/>
                </a:rPr>
                <a:t>0-6 month</a:t>
              </a:r>
              <a:endParaRPr lang="th-TH" altLang="en-US" sz="1400">
                <a:latin typeface="ZapfEllipt BT" pitchFamily="18" charset="0"/>
              </a:endParaRP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4268" y="1526"/>
              <a:ext cx="6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altLang="en-US" sz="1400">
                  <a:latin typeface="ZapfEllipt BT" pitchFamily="18" charset="0"/>
                </a:rPr>
                <a:t>6-24 month</a:t>
              </a:r>
              <a:endParaRPr lang="th-TH" altLang="en-US" sz="1400">
                <a:latin typeface="ZapfEllipt BT" pitchFamily="18" charset="0"/>
              </a:endParaRPr>
            </a:p>
          </p:txBody>
        </p:sp>
        <p:sp>
          <p:nvSpPr>
            <p:cNvPr id="136228" name="Text Box 36"/>
            <p:cNvSpPr txBox="1">
              <a:spLocks noChangeArrowheads="1"/>
            </p:cNvSpPr>
            <p:nvPr/>
          </p:nvSpPr>
          <p:spPr bwMode="auto">
            <a:xfrm>
              <a:off x="4499" y="1852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latin typeface="ZapfEllipt BT" pitchFamily="18" charset="0"/>
                </a:rPr>
                <a:t>3%</a:t>
              </a:r>
              <a:endParaRPr lang="th-TH" sz="2000" b="1">
                <a:latin typeface="ZapfEllipt BT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" y="5638800"/>
            <a:ext cx="82296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The risk of perinatal transmission can now be less than 2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%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1 in 50) with: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Highly effective ARV therapy (HAART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),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lective cesarean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section as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appropriate; formula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feeding </a:t>
            </a:r>
          </a:p>
        </p:txBody>
      </p:sp>
    </p:spTree>
    <p:extLst>
      <p:ext uri="{BB962C8B-B14F-4D97-AF65-F5344CB8AC3E}">
        <p14:creationId xmlns:p14="http://schemas.microsoft.com/office/powerpoint/2010/main" val="31173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b="1" dirty="0" smtClean="0"/>
              <a:t>ทำไมต้องรีบวินิจฉัย และเริ่มการรักษาในทารกเร็วที่สุด</a:t>
            </a:r>
            <a:endParaRPr lang="th-TH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82291" cy="266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505200" cy="22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533400" y="1172289"/>
            <a:ext cx="313739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หวัง</a:t>
            </a:r>
            <a:r>
              <a:rPr lang="th-TH" sz="3600" dirty="0" smtClean="0"/>
              <a:t>ต่อไปอาจหยุด</a:t>
            </a:r>
            <a:r>
              <a:rPr lang="th-TH" sz="3600" dirty="0" smtClean="0"/>
              <a:t>ยา</a:t>
            </a:r>
            <a:r>
              <a:rPr lang="th-TH" sz="3600" dirty="0" smtClean="0"/>
              <a:t>ได้</a:t>
            </a:r>
            <a:endParaRPr lang="th-TH" sz="3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953000" y="1143000"/>
            <a:ext cx="409118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3200" dirty="0" smtClean="0"/>
              <a:t>หวังผลรอดชีวิตและสุขภาพดี ฉลาด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338968" y="3505200"/>
            <a:ext cx="16996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VISCONTI 14 pts</a:t>
            </a:r>
            <a:endParaRPr lang="th-TH" sz="1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105400" y="1828800"/>
            <a:ext cx="34302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CHER </a:t>
            </a:r>
            <a:r>
              <a:rPr lang="th-TH" sz="1800" dirty="0" smtClean="0"/>
              <a:t>รักษาที่ </a:t>
            </a:r>
            <a:r>
              <a:rPr lang="en-US" sz="1800" dirty="0" smtClean="0"/>
              <a:t>6-12 week </a:t>
            </a:r>
            <a:r>
              <a:rPr lang="th-TH" sz="1800" dirty="0" smtClean="0"/>
              <a:t>ตายลดลง </a:t>
            </a:r>
            <a:r>
              <a:rPr lang="en-US" sz="1800" dirty="0" smtClean="0"/>
              <a:t>76%  </a:t>
            </a:r>
            <a:endParaRPr lang="th-TH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37500"/>
            <a:ext cx="3782291" cy="262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5378126" y="4267200"/>
            <a:ext cx="30800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1800" dirty="0" smtClean="0"/>
              <a:t>รักษาเร็วมี </a:t>
            </a:r>
            <a:r>
              <a:rPr lang="en-US" sz="1800" dirty="0" smtClean="0"/>
              <a:t>neurodevelopment </a:t>
            </a:r>
            <a:r>
              <a:rPr lang="th-TH" sz="1800" dirty="0" smtClean="0"/>
              <a:t>ดีกว่า</a:t>
            </a:r>
            <a:endParaRPr lang="th-TH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5" y="4267199"/>
            <a:ext cx="4439185" cy="24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1572722" y="4659868"/>
            <a:ext cx="17063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Mississippi baby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3504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6899" y="251360"/>
            <a:ext cx="8248651" cy="9678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/>
              <a:t>HIV </a:t>
            </a:r>
            <a:r>
              <a:rPr lang="en-US" sz="3200" dirty="0" err="1" smtClean="0"/>
              <a:t>Seronegativity</a:t>
            </a:r>
            <a:r>
              <a:rPr lang="en-US" sz="3200" dirty="0" smtClean="0"/>
              <a:t> in Early-treated Children:</a:t>
            </a:r>
            <a:br>
              <a:rPr lang="en-US" sz="3200" dirty="0" smtClean="0"/>
            </a:br>
            <a:r>
              <a:rPr lang="en-US" sz="3200" dirty="0" smtClean="0"/>
              <a:t>Marker for Low HIV Reservoir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645834"/>
              </p:ext>
            </p:extLst>
          </p:nvPr>
        </p:nvGraphicFramePr>
        <p:xfrm>
          <a:off x="1143000" y="1981200"/>
          <a:ext cx="7239000" cy="377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6492" y="1336238"/>
            <a:ext cx="1762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</a:t>
            </a:r>
            <a:r>
              <a:rPr lang="en-US" dirty="0"/>
              <a:t>N</a:t>
            </a:r>
            <a:r>
              <a:rPr lang="en-US" dirty="0" smtClean="0"/>
              <a:t>on-reactive </a:t>
            </a:r>
          </a:p>
          <a:p>
            <a:r>
              <a:rPr lang="en-US" dirty="0" smtClean="0"/>
              <a:t>HIV antibody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5542676"/>
            <a:ext cx="71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Thai</a:t>
            </a:r>
            <a:r>
              <a:rPr lang="en-US" baseline="30000" dirty="0"/>
              <a:t>2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52800" y="5534104"/>
            <a:ext cx="5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</a:t>
            </a:r>
            <a:r>
              <a:rPr lang="en-US" baseline="30000" dirty="0"/>
              <a:t>1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01800" y="5903436"/>
            <a:ext cx="46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 1 </a:t>
            </a:r>
            <a:r>
              <a:rPr lang="en-US" dirty="0" err="1" smtClean="0"/>
              <a:t>yr</a:t>
            </a:r>
            <a:r>
              <a:rPr lang="en-US" dirty="0" smtClean="0"/>
              <a:t>                1-5 </a:t>
            </a:r>
            <a:r>
              <a:rPr lang="en-US" dirty="0" err="1" smtClean="0"/>
              <a:t>yrs</a:t>
            </a:r>
            <a:r>
              <a:rPr lang="en-US" dirty="0" smtClean="0"/>
              <a:t>                &gt; 5 </a:t>
            </a:r>
            <a:r>
              <a:rPr lang="en-US" dirty="0" err="1" smtClean="0"/>
              <a:t>yrs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41500" y="6462236"/>
            <a:ext cx="7213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30000" dirty="0" smtClean="0"/>
              <a:t>1</a:t>
            </a:r>
            <a:r>
              <a:rPr lang="en-US" sz="1400" i="1" dirty="0" smtClean="0"/>
              <a:t>Persaud D, CROI 2014 and JAMA </a:t>
            </a:r>
            <a:r>
              <a:rPr lang="en-US" sz="1400" i="1" dirty="0" err="1" smtClean="0"/>
              <a:t>Peds</a:t>
            </a:r>
            <a:r>
              <a:rPr lang="en-US" sz="1400" i="1" dirty="0" smtClean="0"/>
              <a:t> 2014 (in press</a:t>
            </a:r>
            <a:r>
              <a:rPr lang="en-US" sz="1400" i="1" dirty="0"/>
              <a:t>); </a:t>
            </a:r>
            <a:r>
              <a:rPr lang="en-US" sz="1400" i="1" baseline="30000" dirty="0" smtClean="0"/>
              <a:t>2</a:t>
            </a:r>
            <a:r>
              <a:rPr lang="en-US" sz="1400" i="1" dirty="0" smtClean="0"/>
              <a:t>Ananworanich </a:t>
            </a:r>
            <a:r>
              <a:rPr lang="en-US" sz="1400" i="1" dirty="0"/>
              <a:t>J, AIDS </a:t>
            </a:r>
            <a:r>
              <a:rPr lang="en-US" sz="1400" i="1" dirty="0" smtClean="0"/>
              <a:t>2014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7682" y="6097523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i="1" dirty="0" smtClean="0"/>
              <a:t>ปรับจากสไลด์ พญ จินตนาถ อนันวรนิตย์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759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ความ</a:t>
            </a:r>
            <a:r>
              <a:rPr lang="th-TH" sz="3600" b="1" dirty="0" smtClean="0"/>
              <a:t>แตกต่าง</a:t>
            </a:r>
            <a:r>
              <a:rPr lang="th-TH" sz="3600" b="1" dirty="0" smtClean="0"/>
              <a:t>ของ </a:t>
            </a:r>
            <a:br>
              <a:rPr lang="th-TH" sz="3600" b="1" dirty="0" smtClean="0"/>
            </a:br>
            <a:r>
              <a:rPr lang="en-US" sz="3600" b="1" dirty="0" smtClean="0"/>
              <a:t>HIV eradication </a:t>
            </a:r>
            <a:r>
              <a:rPr lang="th-TH" sz="3600" b="1" dirty="0" smtClean="0"/>
              <a:t>และ </a:t>
            </a:r>
            <a:r>
              <a:rPr lang="en-US" sz="3600" b="1" dirty="0" smtClean="0"/>
              <a:t>HIV remission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38186"/>
              </p:ext>
            </p:extLst>
          </p:nvPr>
        </p:nvGraphicFramePr>
        <p:xfrm>
          <a:off x="1143000" y="1600200"/>
          <a:ext cx="73152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11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Eradication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Remission</a:t>
                      </a:r>
                      <a:endParaRPr lang="en-US" sz="2800" dirty="0"/>
                    </a:p>
                  </a:txBody>
                  <a:tcPr/>
                </a:tc>
              </a:tr>
              <a:tr h="3836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HIV detected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HIV detected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36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Test HIV negative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Test HIV positive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36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Not HIV infectious</a:t>
                      </a:r>
                      <a:endParaRPr lang="en-US" sz="2800" dirty="0"/>
                    </a:p>
                  </a:txBody>
                  <a:tcPr>
                    <a:solidFill>
                      <a:srgbClr val="6FB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Maybe HIV infectious</a:t>
                      </a:r>
                      <a:endParaRPr lang="en-US" sz="2800" dirty="0"/>
                    </a:p>
                  </a:txBody>
                  <a:tcPr>
                    <a:solidFill>
                      <a:srgbClr val="6FB7D7"/>
                    </a:solidFill>
                  </a:tcPr>
                </a:tc>
              </a:tr>
              <a:tr h="3836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need to</a:t>
                      </a:r>
                      <a:r>
                        <a:rPr lang="en-US" sz="2800" baseline="0" dirty="0" smtClean="0"/>
                        <a:t> take ARV</a:t>
                      </a:r>
                      <a:endParaRPr lang="en-US" sz="2800" dirty="0"/>
                    </a:p>
                  </a:txBody>
                  <a:tcPr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need to take ARV</a:t>
                      </a:r>
                      <a:endParaRPr lang="en-US" sz="2800" dirty="0"/>
                    </a:p>
                  </a:txBody>
                  <a:tcPr>
                    <a:solidFill>
                      <a:srgbClr val="FFF0CC"/>
                    </a:solidFill>
                  </a:tcPr>
                </a:tc>
              </a:tr>
              <a:tr h="3836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Healthy</a:t>
                      </a:r>
                      <a:endParaRPr lang="en-US" sz="2800" dirty="0"/>
                    </a:p>
                  </a:txBody>
                  <a:tcPr>
                    <a:solidFill>
                      <a:srgbClr val="6FB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Healthy</a:t>
                      </a:r>
                      <a:endParaRPr lang="en-US" sz="2800" dirty="0"/>
                    </a:p>
                  </a:txBody>
                  <a:tcPr>
                    <a:solidFill>
                      <a:srgbClr val="6FB7D7"/>
                    </a:solidFill>
                  </a:tcPr>
                </a:tc>
              </a:tr>
              <a:tr h="3836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Ongoing viral load monitoring</a:t>
                      </a:r>
                      <a:endParaRPr lang="en-US" sz="2800" dirty="0"/>
                    </a:p>
                  </a:txBody>
                  <a:tcPr>
                    <a:solidFill>
                      <a:srgbClr val="FFF0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5943600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i="1" dirty="0" smtClean="0"/>
              <a:t>ปรับจากสไลด์ พญ จินตนาถ อนันวรนิตย์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35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9" name="Picture Placeholder 8" descr="JCohen_ARV_Graph_JPG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-565" b="1"/>
          <a:stretch/>
        </p:blipFill>
        <p:spPr>
          <a:xfrm>
            <a:off x="1748391" y="317906"/>
            <a:ext cx="6709810" cy="6274780"/>
          </a:xfrm>
        </p:spPr>
      </p:pic>
      <p:sp>
        <p:nvSpPr>
          <p:cNvPr id="10" name="TextBox 9"/>
          <p:cNvSpPr txBox="1"/>
          <p:nvPr/>
        </p:nvSpPr>
        <p:spPr>
          <a:xfrm>
            <a:off x="11985099" y="5528101"/>
            <a:ext cx="1846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endParaRPr lang="en-US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5468" y="6045299"/>
            <a:ext cx="7026616" cy="95410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Cohen J, Science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2014;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Courtesy of Diana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Finzi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(NIAID/NIH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Hutter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NEJM 2009;</a:t>
            </a:r>
            <a:r>
              <a:rPr lang="en-US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Henrich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Annals Internal Medicine 2014;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Persaud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NEJM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2013)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61021" y="1948934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4080" y="3059668"/>
            <a:ext cx="130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Mississippi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276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Berlin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337686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i="1" dirty="0" smtClean="0"/>
              <a:t>ปรับจากสไลด์ พญ จินตนาถ อนันวรนิตย์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0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428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CordiaUPC" pitchFamily="34" charset="-34"/>
                <a:cs typeface="CordiaUPC" pitchFamily="34" charset="-34"/>
              </a:rPr>
              <a:t>แนวทางการให้ยาและวินิจฉัยทารก ขึ้นอยู่กับความเสี่ยง</a:t>
            </a:r>
            <a:endParaRPr lang="th-TH" sz="3600" b="1" dirty="0"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22842"/>
              </p:ext>
            </p:extLst>
          </p:nvPr>
        </p:nvGraphicFramePr>
        <p:xfrm>
          <a:off x="119742" y="1023256"/>
          <a:ext cx="8882744" cy="569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1258"/>
                <a:gridCol w="4811486"/>
              </a:tblGrid>
              <a:tr h="433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ความเสี่ยงต่อการติดเชื้อจากแม่</a:t>
                      </a:r>
                      <a:endParaRPr lang="en-US" sz="2800" b="1" dirty="0">
                        <a:effectLst/>
                        <a:latin typeface="CordiaUPC" pitchFamily="34" charset="-34"/>
                        <a:ea typeface="Calibri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744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แนวทางการ</a:t>
                      </a:r>
                      <a:r>
                        <a:rPr lang="th-TH" sz="28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วินิจฉัยและรักษาทารก</a:t>
                      </a:r>
                      <a:endParaRPr lang="en-US" sz="2800" b="1" dirty="0">
                        <a:effectLst/>
                        <a:latin typeface="CordiaUPC" pitchFamily="34" charset="-34"/>
                        <a:ea typeface="Calibri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744D26"/>
                    </a:solidFill>
                  </a:tcPr>
                </a:tc>
              </a:tr>
              <a:tr h="2168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ความเสี่ยงทั่วไป 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(standard risk)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แม่ฝากครรภ์และได้รับยาต้านไวรัส (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HAART) &gt;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4 สัปดาห์ หรือ</a:t>
                      </a:r>
                      <a:endParaRPr lang="en-US" sz="2400" b="1" dirty="0"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ตรวจพบปริมาณไวรัสในกระแสเลือดเมื่อใกล้คลอด </a:t>
                      </a:r>
                      <a:r>
                        <a:rPr lang="en-US" sz="2400" b="1" u="sng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&lt;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50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copies/mL</a:t>
                      </a:r>
                      <a:endParaRPr lang="en-US" sz="2400" b="1" dirty="0">
                        <a:effectLst/>
                        <a:latin typeface="CordiaUPC" pitchFamily="34" charset="-34"/>
                        <a:ea typeface="Calibri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ให้เด็กเริ่มกินยา 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AZT 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นาน 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4 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สัปดาห์ เร็วที่สุด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ตรวจ</a:t>
                      </a:r>
                      <a:r>
                        <a:rPr lang="th-TH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DNA PCR </a:t>
                      </a:r>
                      <a:r>
                        <a:rPr lang="th-TH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แรกเกิด </a:t>
                      </a:r>
                      <a:r>
                        <a:rPr lang="en-US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(ACC)</a:t>
                      </a:r>
                      <a:endParaRPr lang="en-US" sz="2400" b="1" dirty="0" smtClean="0">
                        <a:effectLst/>
                        <a:latin typeface="CordiaUPC" pitchFamily="34" charset="-34"/>
                        <a:ea typeface="Calibri"/>
                        <a:cs typeface="CordiaUPC" pitchFamily="34" charset="-34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ให้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ตรวจ</a:t>
                      </a:r>
                      <a:r>
                        <a:rPr lang="en-US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DNA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GB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PCR </a:t>
                      </a:r>
                      <a:r>
                        <a:rPr lang="en-US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2 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ครั้ง ที่อายุ </a:t>
                      </a:r>
                      <a:r>
                        <a:rPr lang="en-US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1 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เดือนและ </a:t>
                      </a:r>
                      <a:r>
                        <a:rPr lang="en-US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2-4 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เดือน แต่หากผลเป็นบวก</a:t>
                      </a:r>
                      <a:r>
                        <a:rPr lang="en-US" sz="2400" b="1" baseline="3000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#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ให้ตรวจครั้งที่สองทันที </a:t>
                      </a:r>
                      <a:endParaRPr lang="th-TH" sz="2400" b="1" dirty="0" smtClean="0"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C78E55"/>
                    </a:solidFill>
                  </a:tcPr>
                </a:tc>
              </a:tr>
              <a:tr h="303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ความเสี่ยงสูง 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(high risk)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แม่ไม่ได้ฝากครรภ์ หรือกินยาต้าน</a:t>
                      </a:r>
                      <a:r>
                        <a:rPr lang="th-TH" sz="2400" b="1" dirty="0" err="1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ไวรัส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GB" sz="2400" b="1" u="sng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&lt;</a:t>
                      </a:r>
                      <a:r>
                        <a:rPr lang="en-GB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4 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สัปดาห์ก่อนคลอด หรือ</a:t>
                      </a:r>
                      <a:endParaRPr lang="en-US" sz="2400" b="1" dirty="0"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แม่กินยาไม่สม่ำเสมอ หรือ</a:t>
                      </a:r>
                      <a:endParaRPr lang="en-US" sz="2400" b="1" dirty="0"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ปริมาณ</a:t>
                      </a:r>
                      <a:r>
                        <a:rPr lang="th-TH" sz="2400" b="1" dirty="0" err="1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ไวรัส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ในกระแสเลือดเมื่อใกล้คลอด</a:t>
                      </a:r>
                      <a:r>
                        <a:rPr lang="en-GB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&gt; 50 copies/</a:t>
                      </a:r>
                      <a:r>
                        <a:rPr lang="en-GB" sz="2400" b="1" dirty="0" err="1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mL</a:t>
                      </a:r>
                      <a:endParaRPr lang="en-US" sz="2400" b="1" dirty="0">
                        <a:effectLst/>
                        <a:latin typeface="CordiaUPC" pitchFamily="34" charset="-34"/>
                        <a:ea typeface="Calibri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ให้เด็กเริ่มกิน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ยา</a:t>
                      </a:r>
                      <a:r>
                        <a:rPr lang="en-US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AZT+3TC+NVP 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เร็ว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ที่สุด</a:t>
                      </a:r>
                      <a:endParaRPr lang="en-US" sz="2400" b="1" dirty="0" smtClean="0"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ตรวจ</a:t>
                      </a:r>
                      <a:r>
                        <a:rPr lang="th-TH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DNA PCR </a:t>
                      </a:r>
                      <a:r>
                        <a:rPr lang="th-TH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แรกเกิด </a:t>
                      </a:r>
                      <a:r>
                        <a:rPr lang="en-US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(ACC)</a:t>
                      </a:r>
                      <a:r>
                        <a:rPr lang="en-US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endParaRPr lang="th-TH" sz="2400" b="1" dirty="0" smtClean="0"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ให้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ตรวจ 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DNA PCR 3 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ครั้ง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ที่อายุ 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1, 2 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และ </a:t>
                      </a:r>
                      <a:r>
                        <a:rPr lang="en-US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4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เดือน </a:t>
                      </a:r>
                      <a:endParaRPr lang="en-US" sz="2400" b="1" dirty="0"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หากผล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เลือดที่อายุ </a:t>
                      </a:r>
                      <a:r>
                        <a:rPr lang="en-GB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1 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เดือนเป็นลบ 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ให้หยุดยาทั้ง </a:t>
                      </a:r>
                      <a:r>
                        <a:rPr lang="en-US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3 </a:t>
                      </a:r>
                      <a:r>
                        <a:rPr lang="th-TH" sz="2400" b="1" dirty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ตัวพร้อม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กัน หากเป็นบวก ให้เปลี่ยน </a:t>
                      </a:r>
                      <a:r>
                        <a:rPr lang="en-US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NVP </a:t>
                      </a:r>
                      <a:r>
                        <a:rPr lang="th-TH" sz="2400" b="1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เป็น</a:t>
                      </a:r>
                      <a:r>
                        <a:rPr lang="th-TH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LPV/r </a:t>
                      </a:r>
                      <a:r>
                        <a:rPr lang="th-TH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และส่งตรวจซ้ำทันที ไม่หยุดยาจนกว่าจะทราบผล </a:t>
                      </a:r>
                      <a:r>
                        <a:rPr lang="en-US" sz="2400" b="1" baseline="0" dirty="0" smtClean="0"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PCR</a:t>
                      </a:r>
                      <a:endParaRPr lang="en-US" sz="2400" b="1" dirty="0">
                        <a:effectLst/>
                        <a:latin typeface="CordiaUPC" pitchFamily="34" charset="-34"/>
                        <a:ea typeface="Calibri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2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8" y="499533"/>
            <a:ext cx="519769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619074"/>
            <a:ext cx="38576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9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991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latin typeface="CordiaUPC" pitchFamily="34" charset="-34"/>
                <a:cs typeface="CordiaUPC" pitchFamily="34" charset="-34"/>
              </a:rPr>
              <a:t>เกณฑ์การเริ่มยาต้านไวรัสในเด็กติดเชื้อเอชไอวี</a:t>
            </a:r>
            <a:r>
              <a:rPr lang="en-US" sz="4800" b="1" dirty="0" smtClean="0">
                <a:latin typeface="CordiaUPC" pitchFamily="34" charset="-34"/>
                <a:cs typeface="CordiaUPC" pitchFamily="34" charset="-34"/>
              </a:rPr>
              <a:t> 2014</a:t>
            </a:r>
          </a:p>
        </p:txBody>
      </p:sp>
      <p:graphicFrame>
        <p:nvGraphicFramePr>
          <p:cNvPr id="67615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3709857"/>
              </p:ext>
            </p:extLst>
          </p:nvPr>
        </p:nvGraphicFramePr>
        <p:xfrm>
          <a:off x="195944" y="990600"/>
          <a:ext cx="8719456" cy="5050808"/>
        </p:xfrm>
        <a:graphic>
          <a:graphicData uri="http://schemas.openxmlformats.org/drawingml/2006/table">
            <a:tbl>
              <a:tblPr/>
              <a:tblGrid>
                <a:gridCol w="1556656"/>
                <a:gridCol w="2133600"/>
                <a:gridCol w="2743200"/>
                <a:gridCol w="2286000"/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อายุ &lt; 1 ปี 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อายุ 1-5 ปี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&gt; 5 ปี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16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อาการแสดง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ทางคลินิก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หรือ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เริ่มการรักษา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ทันที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สูตร 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AZT+3TC+LPV/r</a:t>
                      </a:r>
                      <a:endParaRPr kumimoji="0" lang="th-TH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CDC cat B, 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หรือ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WHO stage 3, 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(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พิจารณาใน 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A 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ที่มี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VL&gt;100,000 </a:t>
                      </a:r>
                      <a:r>
                        <a:rPr kumimoji="0" lang="en-US" alt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cp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/ml)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74638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CDC cat B, C</a:t>
                      </a:r>
                    </a:p>
                    <a:p>
                      <a:pPr marL="342900" marR="0" lvl="0" indent="-274638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หรือ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WHO stage 3, 4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3250">
                <a:tc grid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ระดับ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CD4 </a:t>
                      </a:r>
                      <a:r>
                        <a:rPr kumimoji="0" lang="en-US" alt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ที่ควรพิจารณาเริ่มยาต้านไวรัส</a:t>
                      </a:r>
                      <a:endParaRPr kumimoji="0" lang="en-US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7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Cordia New" pitchFamily="34" charset="-34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% CD4 หรือ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ระดับ CD4 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เริ่มการรักษา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ทันที</a:t>
                      </a:r>
                      <a:endParaRPr kumimoji="0" lang="en-US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%CD4 &lt;25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1-3 </a:t>
                      </a:r>
                      <a:r>
                        <a:rPr kumimoji="0" lang="en-US" alt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yr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CD4 &lt; 1000 cell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3-5 </a:t>
                      </a:r>
                      <a:r>
                        <a:rPr kumimoji="0" lang="en-US" alt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yr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CD4 &lt; 750 cell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CD4 &lt;500cells/mm</a:t>
                      </a:r>
                      <a:r>
                        <a:rPr kumimoji="0" lang="en-US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046" name="TextBox 1"/>
          <p:cNvSpPr txBox="1">
            <a:spLocks noChangeArrowheads="1"/>
          </p:cNvSpPr>
          <p:nvPr/>
        </p:nvSpPr>
        <p:spPr bwMode="auto">
          <a:xfrm>
            <a:off x="185058" y="6164036"/>
            <a:ext cx="8763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 i="1" dirty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เด็กมีโอกาสแพร่เชื้อแก่ผู้อื่นน้อย จึงไม่จำเป็นต้อง</a:t>
            </a:r>
            <a:r>
              <a:rPr lang="en-US" b="1" i="1" dirty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Treatment as Prevention</a:t>
            </a:r>
            <a:endParaRPr lang="th-TH" b="1" i="1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05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Tahoma" pitchFamily="34" charset="0"/>
                <a:cs typeface="Tahoma" pitchFamily="34" charset="0"/>
              </a:rPr>
              <a:t>กรณีศึกษา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นาง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บี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อายุ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18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ปี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G1P0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มาฝากท้องที่โรงพยาบาลแห่งหนึ่งใน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จังหวัดนครราชสีมา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อายุครรภ์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30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สัปดาห์ ไม่เคยรับยาต้านไวรัสมาก่อน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ผลเลือด Anti HIV + เพิ่งทราบเมื่อมาฝากครรภ์ครั้งนี้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	ตรวจร่างกายปกติ แข็งแรงดี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	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3200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buFont typeface="Wingdings" pitchFamily="2" charset="2"/>
              <a:buNone/>
            </a:pP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ท่านจะให้การดูแลผู้ป่วยอย่างไร ตามแนวทางการรักษาปี </a:t>
            </a:r>
            <a:r>
              <a:rPr lang="en-US" sz="2400" kern="0" dirty="0" smtClean="0">
                <a:latin typeface="Tahoma" pitchFamily="34" charset="0"/>
                <a:cs typeface="Tahoma" pitchFamily="34" charset="0"/>
              </a:rPr>
              <a:t>2014</a:t>
            </a:r>
          </a:p>
          <a:p>
            <a:pPr marL="609600" indent="-609600" eaLnBrk="1" hangingPunct="1">
              <a:buClrTx/>
              <a:buFont typeface="+mj-lt"/>
              <a:buAutoNum type="alphaUcPeriod"/>
            </a:pP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เจาะ </a:t>
            </a:r>
            <a:r>
              <a:rPr lang="en-US" sz="2400" kern="0" dirty="0" smtClean="0">
                <a:latin typeface="Tahoma" pitchFamily="34" charset="0"/>
                <a:cs typeface="Tahoma" pitchFamily="34" charset="0"/>
              </a:rPr>
              <a:t>CD4 count</a:t>
            </a: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และรอเริ่มยาหลังได้ผล </a:t>
            </a:r>
            <a:r>
              <a:rPr lang="en-US" sz="2400" kern="0" dirty="0" smtClean="0">
                <a:latin typeface="Tahoma" pitchFamily="34" charset="0"/>
                <a:cs typeface="Tahoma" pitchFamily="34" charset="0"/>
              </a:rPr>
              <a:t>CD4 </a:t>
            </a: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หรืออายุครรภ์ </a:t>
            </a:r>
            <a:r>
              <a:rPr lang="en-US" sz="2400" kern="0" dirty="0" smtClean="0">
                <a:latin typeface="Tahoma" pitchFamily="34" charset="0"/>
                <a:cs typeface="Tahoma" pitchFamily="34" charset="0"/>
              </a:rPr>
              <a:t>14 </a:t>
            </a: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สัปดาห์</a:t>
            </a:r>
            <a:endParaRPr lang="en-US" sz="2400" kern="0" dirty="0" smtClean="0"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buClrTx/>
              <a:buFont typeface="+mj-lt"/>
              <a:buAutoNum type="alphaUcPeriod"/>
            </a:pP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เริ่มยาสูตร </a:t>
            </a:r>
            <a:r>
              <a:rPr lang="en-US" sz="2400" kern="0" dirty="0" smtClean="0">
                <a:latin typeface="Tahoma" pitchFamily="34" charset="0"/>
                <a:cs typeface="Tahoma" pitchFamily="34" charset="0"/>
              </a:rPr>
              <a:t>TDF+3TC+LPV/r</a:t>
            </a:r>
          </a:p>
          <a:p>
            <a:pPr marL="609600" indent="-609600" eaLnBrk="1" hangingPunct="1">
              <a:buClrTx/>
              <a:buFont typeface="+mj-lt"/>
              <a:buAutoNum type="alphaUcPeriod"/>
            </a:pP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เริ่มยาสูตร </a:t>
            </a:r>
            <a:r>
              <a:rPr lang="en-US" sz="2400" kern="0" dirty="0" smtClean="0">
                <a:latin typeface="Tahoma" pitchFamily="34" charset="0"/>
                <a:cs typeface="Tahoma" pitchFamily="34" charset="0"/>
              </a:rPr>
              <a:t>AZT+3TC+NVP (</a:t>
            </a:r>
            <a:r>
              <a:rPr lang="en-US" sz="2400" kern="0" dirty="0" err="1" smtClean="0">
                <a:latin typeface="Tahoma" pitchFamily="34" charset="0"/>
                <a:cs typeface="Tahoma" pitchFamily="34" charset="0"/>
              </a:rPr>
              <a:t>GPOvirz</a:t>
            </a:r>
            <a:r>
              <a:rPr lang="en-US" sz="2400" kern="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609600" indent="-609600" eaLnBrk="1" hangingPunct="1">
              <a:buClrTx/>
              <a:buFont typeface="+mj-lt"/>
              <a:buAutoNum type="alphaUcPeriod"/>
            </a:pP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เริ่มยาสูตร </a:t>
            </a:r>
            <a:r>
              <a:rPr lang="en-US" sz="2400" kern="0" dirty="0" smtClean="0">
                <a:latin typeface="Tahoma" pitchFamily="34" charset="0"/>
                <a:cs typeface="Tahoma" pitchFamily="34" charset="0"/>
              </a:rPr>
              <a:t>TDF+3TC+EFV</a:t>
            </a:r>
          </a:p>
          <a:p>
            <a:pPr marL="609600" indent="-609600" eaLnBrk="1" hangingPunct="1">
              <a:buClrTx/>
              <a:buFont typeface="+mj-lt"/>
              <a:buAutoNum type="alphaUcPeriod"/>
            </a:pPr>
            <a:r>
              <a:rPr lang="th-TH" sz="2400" kern="0" dirty="0" smtClean="0">
                <a:latin typeface="Tahoma" pitchFamily="34" charset="0"/>
                <a:cs typeface="Tahoma" pitchFamily="34" charset="0"/>
              </a:rPr>
              <a:t>ถูกทุกข้อ</a:t>
            </a:r>
          </a:p>
        </p:txBody>
      </p:sp>
    </p:spTree>
    <p:extLst>
      <p:ext uri="{BB962C8B-B14F-4D97-AF65-F5344CB8AC3E}">
        <p14:creationId xmlns:p14="http://schemas.microsoft.com/office/powerpoint/2010/main" val="29612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นาง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บี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คลอด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บุตรชาย น้ำหนักตัว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2500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กรัม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เมื่ออายุครรภ์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สัปดาห์ ไม่ได้เจาะ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เด็กแข็งแรงดี ท่านให้งดนมแม่ และให้ยาต้านไวรัสกับเด็กสูตร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AZT syrup x 4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สัปดาห์ 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AZT+3TC 6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สัปดาห์และ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NVP 4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สัปดาห์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AZT+3TC+NVP 6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สัปดาห์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AZT syrup + NVP 2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โด๊สที่ แรกเกิด และ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</a:t>
            </a:r>
          </a:p>
          <a:p>
            <a:pPr marL="514350" indent="-514350">
              <a:buFont typeface="+mj-lt"/>
              <a:buAutoNum type="alphaUcPeriod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ถูกทั้ง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th-TH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2400" dirty="0" smtClean="0">
                <a:latin typeface="Tahoma" pitchFamily="34" charset="0"/>
                <a:cs typeface="Tahoma" pitchFamily="34" charset="0"/>
              </a:rPr>
              <a:t>นาง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บี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มา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คลอดที่อายุครรภ์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36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สัปดาห์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คลอด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ปกติ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VL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ที่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GA 36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สัปดาห์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10,000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copies/mL, CD4 600 cells/cu.mm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 กินยาต้านไวรัสได้ดี ระหว่างคลอดได้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AZT 600 mg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ครั้งเดียว ตามสามีกลับมาตรวจเลือดผล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Anti HIV –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ve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>ท่านจะปฏิบัติอย่างไรกับ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นาง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บี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หลัง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คลอดตามแนวทางปี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2014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>	</a:t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>	</a:t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Tahoma" pitchFamily="34" charset="0"/>
                <a:cs typeface="Tahoma" pitchFamily="34" charset="0"/>
              </a:rPr>
              <a:t>	</a:t>
            </a:r>
            <a:br>
              <a:rPr lang="th-TH" sz="2400" dirty="0" smtClean="0">
                <a:latin typeface="Tahoma" pitchFamily="34" charset="0"/>
                <a:cs typeface="Tahoma" pitchFamily="34" charset="0"/>
              </a:rPr>
            </a:br>
            <a:endParaRPr lang="th-TH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39" y="2819400"/>
            <a:ext cx="81505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th-TH" sz="2800" dirty="0" smtClean="0"/>
              <a:t>หยุดยาต้านไวรัสหลังคลอดและนัดเจาะ </a:t>
            </a:r>
            <a:r>
              <a:rPr lang="en-US" sz="2800" dirty="0" smtClean="0"/>
              <a:t>CD4 q 6 </a:t>
            </a:r>
            <a:r>
              <a:rPr lang="th-TH" sz="2800" dirty="0" smtClean="0"/>
              <a:t>เดือน</a:t>
            </a:r>
          </a:p>
          <a:p>
            <a:pPr marL="342900" indent="-342900" algn="l">
              <a:buFont typeface="+mj-lt"/>
              <a:buAutoNum type="alphaUcPeriod"/>
            </a:pPr>
            <a:r>
              <a:rPr lang="th-TH" sz="2800" dirty="0" smtClean="0"/>
              <a:t>หยุดยาต้านไวรัสหลังคลอดให้ </a:t>
            </a:r>
            <a:r>
              <a:rPr lang="en-US" sz="2800" dirty="0" smtClean="0"/>
              <a:t>TDF+3TC </a:t>
            </a:r>
            <a:r>
              <a:rPr lang="th-TH" sz="2800" dirty="0" smtClean="0"/>
              <a:t>กินต่อ </a:t>
            </a:r>
            <a:r>
              <a:rPr lang="en-US" sz="2800" dirty="0" smtClean="0"/>
              <a:t>7 </a:t>
            </a:r>
            <a:r>
              <a:rPr lang="th-TH" sz="2800" dirty="0" smtClean="0"/>
              <a:t>วันหลังหยุดยา</a:t>
            </a:r>
            <a:endParaRPr lang="en-US" sz="2800" dirty="0" smtClean="0"/>
          </a:p>
          <a:p>
            <a:pPr marL="342900" indent="-342900" algn="l">
              <a:buFont typeface="+mj-lt"/>
              <a:buAutoNum type="alphaUcPeriod"/>
            </a:pPr>
            <a:r>
              <a:rPr lang="th-TH" sz="2800" dirty="0" smtClean="0"/>
              <a:t>ให้ยาต้านไวรัสสูตรเดิมต่อหลังคลอดและนัดเจาะ </a:t>
            </a:r>
            <a:r>
              <a:rPr lang="en-US" sz="2800" dirty="0" smtClean="0"/>
              <a:t>CD4 q 6 </a:t>
            </a:r>
            <a:r>
              <a:rPr lang="th-TH" sz="2800" dirty="0" smtClean="0"/>
              <a:t>เดือน และ </a:t>
            </a:r>
            <a:r>
              <a:rPr lang="en-US" sz="2800" dirty="0" smtClean="0"/>
              <a:t>VL </a:t>
            </a:r>
            <a:r>
              <a:rPr lang="th-TH" sz="2800" dirty="0" smtClean="0"/>
              <a:t>ปีละครั้ง</a:t>
            </a:r>
          </a:p>
          <a:p>
            <a:pPr marL="342900" indent="-342900" algn="l">
              <a:buFont typeface="+mj-lt"/>
              <a:buAutoNum type="alphaUcPeriod"/>
            </a:pPr>
            <a:r>
              <a:rPr lang="th-TH" sz="2800" dirty="0" smtClean="0"/>
              <a:t>ให้สามีเริ่มยาต้านไวรัสเพื่อป้องกันการติดเชื้อจากนางเอและตรวจ </a:t>
            </a:r>
            <a:r>
              <a:rPr lang="en-US" sz="2800" dirty="0" smtClean="0"/>
              <a:t>Anti HIV</a:t>
            </a:r>
            <a:r>
              <a:rPr lang="th-TH" sz="2800" dirty="0" smtClean="0"/>
              <a:t> ทุก </a:t>
            </a:r>
            <a:r>
              <a:rPr lang="en-US" sz="2800" dirty="0" smtClean="0"/>
              <a:t>6 </a:t>
            </a:r>
            <a:r>
              <a:rPr lang="th-TH" sz="2800" dirty="0" smtClean="0"/>
              <a:t>เดือน</a:t>
            </a:r>
          </a:p>
          <a:p>
            <a:pPr marL="342900" indent="-342900" algn="l">
              <a:buFont typeface="+mj-lt"/>
              <a:buAutoNum type="alphaUcPeriod"/>
            </a:pPr>
            <a:r>
              <a:rPr lang="th-TH" sz="2800" dirty="0" smtClean="0"/>
              <a:t>ถูกทั้ง </a:t>
            </a:r>
            <a:r>
              <a:rPr lang="en-US" sz="2800" dirty="0" smtClean="0"/>
              <a:t>A </a:t>
            </a:r>
            <a:r>
              <a:rPr lang="th-TH" sz="2800" dirty="0" smtClean="0"/>
              <a:t>และ</a:t>
            </a:r>
            <a:r>
              <a:rPr lang="en-US" sz="2800" dirty="0" smtClean="0"/>
              <a:t> B</a:t>
            </a:r>
          </a:p>
          <a:p>
            <a:pPr marL="342900" indent="-342900" algn="l">
              <a:buFont typeface="+mj-lt"/>
              <a:buAutoNum type="alphaUcPeriod"/>
            </a:pPr>
            <a:endParaRPr lang="th-TH" sz="2800" dirty="0" smtClean="0"/>
          </a:p>
          <a:p>
            <a:pPr marL="342900" indent="-342900" algn="l">
              <a:buFont typeface="+mj-lt"/>
              <a:buAutoNum type="alphaUcPeriod"/>
            </a:pPr>
            <a:endParaRPr lang="th-TH" sz="2800" dirty="0" smtClean="0"/>
          </a:p>
          <a:p>
            <a:pPr marL="342900" indent="-342900" algn="l">
              <a:buFont typeface="+mj-lt"/>
              <a:buAutoNum type="alphaUcPeriod"/>
            </a:pPr>
            <a:endParaRPr lang="th-TH" sz="2800" dirty="0" smtClean="0"/>
          </a:p>
          <a:p>
            <a:pPr marL="342900" indent="-342900" algn="l">
              <a:buFont typeface="+mj-lt"/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7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Summary of </a:t>
            </a:r>
            <a:r>
              <a:rPr lang="en-US" sz="2400" b="1" dirty="0" err="1" smtClean="0"/>
              <a:t>peripartum</a:t>
            </a:r>
            <a:r>
              <a:rPr lang="en-US" sz="2400" b="1" dirty="0" smtClean="0"/>
              <a:t> transmission probabilities by ART regimen and maternal CD4 count </a:t>
            </a:r>
            <a:br>
              <a:rPr lang="en-US" sz="2400" b="1" dirty="0" smtClean="0"/>
            </a:br>
            <a:r>
              <a:rPr lang="en-US" sz="1800" b="1" dirty="0" smtClean="0"/>
              <a:t>(</a:t>
            </a:r>
            <a:r>
              <a:rPr lang="en-US" sz="1800" b="1" dirty="0"/>
              <a:t>T</a:t>
            </a:r>
            <a:r>
              <a:rPr lang="en-US" sz="1800" b="1" dirty="0" smtClean="0"/>
              <a:t>he UNAIDS reference group on estimates, </a:t>
            </a:r>
            <a:r>
              <a:rPr lang="en-US" sz="1800" b="1" dirty="0" err="1" smtClean="0"/>
              <a:t>modelling</a:t>
            </a:r>
            <a:r>
              <a:rPr lang="en-US" sz="1800" b="1" dirty="0" smtClean="0"/>
              <a:t> and projections)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97723"/>
              </p:ext>
            </p:extLst>
          </p:nvPr>
        </p:nvGraphicFramePr>
        <p:xfrm>
          <a:off x="228600" y="2362200"/>
          <a:ext cx="8458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6400800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Rollins N et al. STI 2012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01914"/>
            <a:ext cx="8229600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Incident </a:t>
            </a:r>
            <a:r>
              <a:rPr lang="en-US" sz="2000" dirty="0" err="1" smtClean="0">
                <a:latin typeface="Calibri" panose="020F0502020204030204" pitchFamily="34" charset="0"/>
              </a:rPr>
              <a:t>peripartum</a:t>
            </a:r>
            <a:r>
              <a:rPr lang="en-US" sz="2000" dirty="0" smtClean="0">
                <a:latin typeface="Calibri" panose="020F0502020204030204" pitchFamily="34" charset="0"/>
              </a:rPr>
              <a:t> infections with no ARV prophylaxis 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(range of reported transmission probabilities) = 30% (13-30%)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1" y="2971800"/>
            <a:ext cx="48768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The risk of perinatal transmission can now </a:t>
            </a:r>
            <a:r>
              <a:rPr lang="en-US" dirty="0" smtClean="0">
                <a:latin typeface="Calibri" panose="020F0502020204030204" pitchFamily="34" charset="0"/>
              </a:rPr>
              <a:t>be less than 2% with HAART and formula feeding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3200" dirty="0" smtClean="0">
                <a:latin typeface="Tahoma" pitchFamily="34" charset="0"/>
                <a:cs typeface="Tahoma" pitchFamily="34" charset="0"/>
              </a:rPr>
              <a:t>นาง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บี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จะก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ลับบ้าน วันนี้ ท่านจะจัดการและแนะนำให้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นาง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บี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พา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ลูกมาติดตามการรักษาอย่างต่อเนื่องกับหมอเด็กอย่างไร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4495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UcPeriod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เจาะเลือด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DBS for HIV DNA PCR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ส่งกรมวิทยาศาสตร์การแพทย์ก่อนกลับบ้าน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นัดมาตรวจ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HIV DNA PCR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ที่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เดือน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นัดมาตรวจ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HIV DNA PCR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ที่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1,2,4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เดือน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ถูกทั้ง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B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Font typeface="+mj-lt"/>
              <a:buAutoNum type="alphaUcPeriod"/>
            </a:pPr>
            <a:r>
              <a:rPr lang="th-TH" dirty="0">
                <a:latin typeface="Tahoma" pitchFamily="34" charset="0"/>
                <a:cs typeface="Tahoma" pitchFamily="34" charset="0"/>
              </a:rPr>
              <a:t>ถูกทั้ง </a:t>
            </a:r>
            <a:r>
              <a:rPr lang="en-US" dirty="0">
                <a:latin typeface="Tahoma" pitchFamily="34" charset="0"/>
                <a:cs typeface="Tahoma" pitchFamily="34" charset="0"/>
              </a:rPr>
              <a:t>A </a:t>
            </a:r>
            <a:r>
              <a:rPr lang="th-TH" dirty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dirty="0">
                <a:latin typeface="Tahoma" pitchFamily="34" charset="0"/>
                <a:cs typeface="Tahoma" pitchFamily="34" charset="0"/>
              </a:rPr>
              <a:t>C</a:t>
            </a:r>
            <a:endParaRPr lang="th-TH" dirty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Font typeface="+mj-lt"/>
              <a:buAutoNum type="alphaUcPeriod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Font typeface="+mj-lt"/>
              <a:buAutoNum type="alphaUcPeriod"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57200" y="609600"/>
            <a:ext cx="7848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Thank you for your Attention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66" name="Picture 2" descr="C:\Users\rangsimal\Pictures\mother and bab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886200" cy="43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Postnatal Transmission rate </a:t>
            </a:r>
            <a:r>
              <a:rPr lang="en-US" sz="2800" b="1" u="sng" dirty="0" smtClean="0"/>
              <a:t>per month </a:t>
            </a:r>
            <a:r>
              <a:rPr lang="en-US" sz="2800" b="1" dirty="0" smtClean="0"/>
              <a:t>of any breastfeeding probabilities by ART and maternal CD4 </a:t>
            </a:r>
            <a:r>
              <a:rPr lang="en-US" sz="2800" b="1" dirty="0"/>
              <a:t>count</a:t>
            </a:r>
            <a:br>
              <a:rPr lang="en-US" sz="2800" b="1" dirty="0"/>
            </a:br>
            <a:r>
              <a:rPr lang="en-US" sz="1800" b="1" dirty="0"/>
              <a:t>(The UNAIDS reference group on estimates, </a:t>
            </a:r>
            <a:r>
              <a:rPr lang="en-US" sz="1800" b="1" dirty="0" err="1"/>
              <a:t>modelling</a:t>
            </a:r>
            <a:r>
              <a:rPr lang="en-US" sz="1800" b="1" dirty="0"/>
              <a:t> and projections)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455821"/>
              </p:ext>
            </p:extLst>
          </p:nvPr>
        </p:nvGraphicFramePr>
        <p:xfrm>
          <a:off x="762000" y="2435423"/>
          <a:ext cx="7848600" cy="427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1575137"/>
            <a:ext cx="7315201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Incident postnatal infections with no ARV prophylaxis 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(range of reported transmission probabilities) = 28% (14-56%)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6550223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Rollins N et al. STI 2012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1" y="3121223"/>
            <a:ext cx="48768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risk of perinatal transmission can now </a:t>
            </a:r>
            <a:r>
              <a:rPr lang="en-US" dirty="0" smtClean="0">
                <a:latin typeface="Calibri" panose="020F0502020204030204" pitchFamily="34" charset="0"/>
              </a:rPr>
              <a:t>be less than 5% with HAART and exclusive BF for 12 </a:t>
            </a:r>
            <a:r>
              <a:rPr lang="en-US" dirty="0" err="1" smtClean="0">
                <a:latin typeface="Calibri" panose="020F0502020204030204" pitchFamily="34" charset="0"/>
              </a:rPr>
              <a:t>mo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Mother-to-Child HIV Transmission by Viral Load</a:t>
            </a:r>
            <a:endParaRPr lang="en-US" sz="3200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51539923"/>
              </p:ext>
            </p:extLst>
          </p:nvPr>
        </p:nvGraphicFramePr>
        <p:xfrm>
          <a:off x="152400" y="1219200"/>
          <a:ext cx="7924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4800" y="55626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Viral load</a:t>
            </a:r>
          </a:p>
          <a:p>
            <a:r>
              <a:rPr lang="en-US" dirty="0" smtClean="0"/>
              <a:t>Copies/mL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9936" y="6324600"/>
            <a:ext cx="330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Townsend CL et al. AIDS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371600"/>
          </a:xfrm>
        </p:spPr>
        <p:txBody>
          <a:bodyPr/>
          <a:lstStyle/>
          <a:p>
            <a:r>
              <a:rPr lang="en-US" sz="2800" dirty="0" smtClean="0"/>
              <a:t>Probability of MTCT by duration of ART, n= 6206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29136" y="6368534"/>
            <a:ext cx="330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Townsend CL et al. AIDS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Probability of MTCT by VL, n = 3999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9936" y="6324600"/>
            <a:ext cx="330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Townsend CL et al. AIDS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2743200"/>
            <a:ext cx="4114800" cy="2743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3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50820"/>
              </p:ext>
            </p:extLst>
          </p:nvPr>
        </p:nvGraphicFramePr>
        <p:xfrm>
          <a:off x="304800" y="1371600"/>
          <a:ext cx="8610600" cy="3306763"/>
        </p:xfrm>
        <a:graphic>
          <a:graphicData uri="http://schemas.openxmlformats.org/drawingml/2006/table">
            <a:tbl>
              <a:tblPr/>
              <a:tblGrid>
                <a:gridCol w="2006353"/>
                <a:gridCol w="1755559"/>
                <a:gridCol w="2675139"/>
                <a:gridCol w="2173549"/>
              </a:tblGrid>
              <a:tr h="3502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ก่อนคลอด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เริ่มยาทันทีโดยไม่คำนึงถึงระดับ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CD4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ระหว่างคลอด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หลังคลอด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แม่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ทารก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2300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สูตรแรกที่แนะนำ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ordia New" panose="020B0304020202020204" pitchFamily="34" charset="-34"/>
                          <a:ea typeface="Calibri"/>
                          <a:cs typeface="Cordia New" panose="020B0304020202020204" pitchFamily="34" charset="-34"/>
                        </a:rPr>
                        <a:t>TDF+3TC+EFV</a:t>
                      </a:r>
                      <a:endParaRPr lang="en-US" sz="2400" b="1" dirty="0" smtClean="0">
                        <a:effectLst/>
                        <a:latin typeface="Cambria"/>
                        <a:ea typeface="Calibri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สูตรทางเลือก</a:t>
                      </a:r>
                      <a:r>
                        <a:rPr lang="en-US" sz="24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#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ordia New" panose="020B0304020202020204" pitchFamily="34" charset="-34"/>
                          <a:ea typeface="Calibri"/>
                          <a:cs typeface="Cordia New" panose="020B0304020202020204" pitchFamily="34" charset="-34"/>
                        </a:rPr>
                        <a:t>TDF</a:t>
                      </a:r>
                      <a:r>
                        <a:rPr lang="en-US" sz="2400" b="1" baseline="0" dirty="0" smtClean="0">
                          <a:effectLst/>
                          <a:latin typeface="Cordia New" panose="020B0304020202020204" pitchFamily="34" charset="-34"/>
                          <a:ea typeface="Calibri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effectLst/>
                          <a:latin typeface="Cordia New" panose="020B0304020202020204" pitchFamily="34" charset="-34"/>
                          <a:ea typeface="Calibri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400" b="1" baseline="0" dirty="0" smtClean="0">
                          <a:effectLst/>
                          <a:latin typeface="Cordia New" panose="020B0304020202020204" pitchFamily="34" charset="-34"/>
                          <a:ea typeface="Calibri"/>
                          <a:cs typeface="Cordia New" panose="020B0304020202020204" pitchFamily="34" charset="-34"/>
                        </a:rPr>
                        <a:t>AZT+3TC+LPV/r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alibri"/>
                        <a:cs typeface="Cordia New" panose="020B0304020202020204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</a:pPr>
                      <a:r>
                        <a:rPr lang="th-TH" sz="20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ให้ยาชนิดเดิม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+ AZT* 300 mg 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ทุก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3 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ชม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. 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หรือ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600 mg 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ครั้งเดียวจนคลอดเสร็จ</a:t>
                      </a:r>
                      <a:endParaRPr lang="en-US" sz="1600" b="1" dirty="0" smtClean="0"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  <a:tabLst>
                          <a:tab pos="177165" algn="l"/>
                        </a:tabLst>
                      </a:pPr>
                      <a:r>
                        <a:rPr lang="th-TH" sz="20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ให้ยาต่อหลังคลอดในหญิงตั้งครรภ์ทุกราย ที่พร้อมจะกินยาต่อเนื่อง ตามแนวทางการรักษาผู้ใหญ่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</a:pP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AZT (</a:t>
                      </a:r>
                      <a:r>
                        <a:rPr lang="en-US" sz="2000" b="1" dirty="0" err="1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syr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) 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ทุก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12 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ชม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.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th-TH" sz="20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นาน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4 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สัปดาห์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(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เริ่มภายใน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 1 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ชม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. </a:t>
                      </a:r>
                      <a:r>
                        <a:rPr lang="th-TH" sz="2000" b="1" dirty="0" smtClean="0">
                          <a:effectLst/>
                          <a:latin typeface="Cambria"/>
                          <a:ea typeface="Calibri"/>
                          <a:cs typeface="+mn-cs"/>
                        </a:rPr>
                        <a:t>หลังคลอดดีที่สุด</a:t>
                      </a: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)</a:t>
                      </a:r>
                      <a:endParaRPr lang="th-TH" sz="2000" b="1" dirty="0" smtClean="0">
                        <a:effectLst/>
                        <a:latin typeface="Cordia New"/>
                        <a:ea typeface="Calibri"/>
                        <a:cs typeface="Angsana New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</a:pPr>
                      <a:r>
                        <a:rPr lang="en-US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*</a:t>
                      </a:r>
                      <a:r>
                        <a:rPr lang="th-TH" sz="2000" b="1" dirty="0" smtClean="0">
                          <a:effectLst/>
                          <a:latin typeface="Cordia New"/>
                          <a:ea typeface="Calibri"/>
                          <a:cs typeface="Angsana New"/>
                        </a:rPr>
                        <a:t>หมายเหตุเสี่ยงสูงในยาเหมือนไม่ได้ฝากครรภ์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00600"/>
            <a:ext cx="8610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ขนาดยา</a:t>
            </a:r>
            <a:r>
              <a:rPr lang="en-US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: AZT 200-300 mg q 12 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ชม</a:t>
            </a:r>
            <a:r>
              <a:rPr lang="en-US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.; 3TC 150 mg q 12 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ชม</a:t>
            </a:r>
            <a:r>
              <a:rPr lang="en-US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.; AZT + 3TC (300 + 150) q 12 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ชม</a:t>
            </a:r>
            <a:r>
              <a:rPr lang="en-US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.; LPV/r (200/50) 2 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เม็ด </a:t>
            </a:r>
            <a:r>
              <a:rPr lang="en-US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q 12 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ชม</a:t>
            </a:r>
            <a:r>
              <a:rPr lang="en-US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.; EFV 600 mg q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24 </a:t>
            </a:r>
            <a:r>
              <a:rPr lang="th-TH" sz="2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ชม.</a:t>
            </a:r>
            <a:endParaRPr lang="en-US" sz="2000" b="1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86400"/>
            <a:ext cx="86106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# </a:t>
            </a:r>
            <a:r>
              <a:rPr lang="th-TH" sz="2000" b="1" dirty="0" smtClean="0">
                <a:solidFill>
                  <a:prstClr val="black"/>
                </a:solidFill>
              </a:rPr>
              <a:t>ใน</a:t>
            </a:r>
            <a:r>
              <a:rPr lang="th-TH" sz="2000" b="1" dirty="0">
                <a:solidFill>
                  <a:prstClr val="black"/>
                </a:solidFill>
              </a:rPr>
              <a:t>กรณีที่มีอย่างน้อย 1 ข้อ</a:t>
            </a:r>
            <a:r>
              <a:rPr lang="th-TH" sz="2000" b="1" dirty="0" smtClean="0">
                <a:solidFill>
                  <a:prstClr val="black"/>
                </a:solidFill>
              </a:rPr>
              <a:t>ต่อไปนี้</a:t>
            </a:r>
            <a:r>
              <a:rPr lang="en-US" sz="2000" b="1" dirty="0" smtClean="0">
                <a:solidFill>
                  <a:prstClr val="black"/>
                </a:solidFill>
              </a:rPr>
              <a:t>: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2000" b="1" dirty="0">
                <a:solidFill>
                  <a:prstClr val="black"/>
                </a:solidFill>
              </a:rPr>
              <a:t>ไม่แน่ใจว่าหญิงตั้งครรภ์จะสมัครใจกินยาต่อหลังคลอดหรือไม่ </a:t>
            </a:r>
            <a:r>
              <a:rPr lang="en-US" sz="2000" b="1" dirty="0">
                <a:solidFill>
                  <a:prstClr val="black"/>
                </a:solidFill>
              </a:rPr>
              <a:t>CD</a:t>
            </a:r>
            <a:r>
              <a:rPr lang="th-TH" sz="2000" b="1" dirty="0">
                <a:solidFill>
                  <a:prstClr val="black"/>
                </a:solidFill>
              </a:rPr>
              <a:t>4</a:t>
            </a:r>
            <a:r>
              <a:rPr lang="en-US" sz="2000" b="1" dirty="0">
                <a:solidFill>
                  <a:prstClr val="black"/>
                </a:solidFill>
              </a:rPr>
              <a:t> &gt;</a:t>
            </a:r>
            <a:r>
              <a:rPr lang="th-TH" sz="2000" b="1" dirty="0">
                <a:solidFill>
                  <a:prstClr val="black"/>
                </a:solidFill>
              </a:rPr>
              <a:t>500</a:t>
            </a:r>
            <a:r>
              <a:rPr lang="en-US" sz="2000" b="1" dirty="0">
                <a:solidFill>
                  <a:prstClr val="black"/>
                </a:solidFill>
              </a:rPr>
              <a:t> cells/mm</a:t>
            </a:r>
            <a:r>
              <a:rPr lang="th-TH" sz="2000" b="1" baseline="30000" dirty="0">
                <a:solidFill>
                  <a:prstClr val="black"/>
                </a:solidFill>
              </a:rPr>
              <a:t>3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2000" b="1" dirty="0">
                <a:solidFill>
                  <a:prstClr val="black"/>
                </a:solidFill>
              </a:rPr>
              <a:t>มีประวัติสามีของหญิงตั้งครรภ์รับการรักษาด้วยยาต้านไวรัสและสงสัยการดื้อยา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2000" b="1" dirty="0">
                <a:solidFill>
                  <a:prstClr val="black"/>
                </a:solidFill>
              </a:rPr>
              <a:t>หญิงตั้งครรภ์เคยรับยาสูตร </a:t>
            </a:r>
            <a:r>
              <a:rPr lang="en-US" sz="2000" b="1" dirty="0">
                <a:solidFill>
                  <a:prstClr val="black"/>
                </a:solidFill>
              </a:rPr>
              <a:t>AZT+SD NVP </a:t>
            </a:r>
            <a:r>
              <a:rPr lang="th-TH" sz="2000" b="1" dirty="0">
                <a:solidFill>
                  <a:prstClr val="black"/>
                </a:solidFill>
              </a:rPr>
              <a:t>มาก่อน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Thai Guidelines 2014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ยา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ต้านไวรัส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เพื่อป้องกันการติดเชื้อจากแม่สู่ลูก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1: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หญิงตั้งครรภ์ที่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ไม่เคยได้รับยาต้านไวรัสก่อนเริ่มตั้งครรภ์</a:t>
            </a:r>
            <a:endParaRPr lang="en-US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39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3014</Words>
  <Application>Microsoft Office PowerPoint</Application>
  <PresentationFormat>On-screen Show (4:3)</PresentationFormat>
  <Paragraphs>324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Update PMTCT knowledge and  Thai national PMTCT guidelines 2014</vt:lpstr>
      <vt:lpstr>PowerPoint Presentation</vt:lpstr>
      <vt:lpstr>Summary of peripartum transmission probabilities by ART regimen and maternal CD4 count  (The UNAIDS reference group on estimates, modelling and projections)</vt:lpstr>
      <vt:lpstr>Postnatal Transmission rate per month of any breastfeeding probabilities by ART and maternal CD4 count (The UNAIDS reference group on estimates, modelling and projections)</vt:lpstr>
      <vt:lpstr>Mother-to-Child HIV Transmission by Viral Load</vt:lpstr>
      <vt:lpstr>Probability of MTCT by duration of ART, n= 6206</vt:lpstr>
      <vt:lpstr>Probability of MTCT by VL, n = 3999</vt:lpstr>
      <vt:lpstr>PowerPoint Presentation</vt:lpstr>
      <vt:lpstr>Thai Guidelines 2014 ยาต้านไวรัส เพื่อป้องกันการติดเชื้อจากแม่สู่ลูก กรณีที่ 1: หญิงตั้งครรภ์ที่ไม่เคยได้รับยาต้านไวรัสก่อนเริ่มตั้งครรภ์</vt:lpstr>
      <vt:lpstr>PowerPoint Presentation</vt:lpstr>
      <vt:lpstr>Thai Guidelines 2014 ยาต้านไวรัส เพื่อป้องกันการติดเชื้อจากแม่สู่ลูก กรณีที่ 3: ไม่ฝากครรภ์หรือเสี่ยงสูงต่อการที่ทารกจะติดเชื้อ 2014  เสี่ยงสูง: ART &lt; 4 wk, poor adherence, VL&gt;50 at 36 wk GA/delivery</vt:lpstr>
      <vt:lpstr>การตรวจทางห้องปฏิบัติการในหญิงตั้งครรภ์ที่ได้รับยาต้านไวรัส </vt:lpstr>
      <vt:lpstr>CD4 count level among HIV+pregnant women, 2011-2014, n=4076</vt:lpstr>
      <vt:lpstr>ARV regimen among HIV+pregnant women 2011-2014, n=11,260</vt:lpstr>
      <vt:lpstr>ARV regimen for HIV-exposed infants,  2011-2014, n=5241</vt:lpstr>
      <vt:lpstr>การหยุดยาหลังคลอด</vt:lpstr>
      <vt:lpstr>PowerPoint Presentation</vt:lpstr>
      <vt:lpstr>PowerPoint Presentation</vt:lpstr>
      <vt:lpstr>หลักในการดูแลทารก                                    ที่เกิดจากแม่ที่ติดเชื้อเอชไอวี</vt:lpstr>
      <vt:lpstr>ทำไมต้องรีบวินิจฉัย และเริ่มการรักษาในทารกเร็วที่สุด</vt:lpstr>
      <vt:lpstr>PowerPoint Presentation</vt:lpstr>
      <vt:lpstr>ความแตกต่างของ  HIV eradication และ HIV remission</vt:lpstr>
      <vt:lpstr>PowerPoint Presentation</vt:lpstr>
      <vt:lpstr>แนวทางการให้ยาและวินิจฉัยทารก ขึ้นอยู่กับความเสี่ยง</vt:lpstr>
      <vt:lpstr>PowerPoint Presentation</vt:lpstr>
      <vt:lpstr>เกณฑ์การเริ่มยาต้านไวรัสในเด็กติดเชื้อเอชไอวี 2014</vt:lpstr>
      <vt:lpstr>กรณีศึกษา</vt:lpstr>
      <vt:lpstr>PowerPoint Presentation</vt:lpstr>
      <vt:lpstr>นางบีมาคลอดที่อายุครรภ์ 36 สัปดาห์ คลอดปกติ VL ที่ GA 36 สัปดาห์ 10,000 copies/mL, CD4 600 cells/cu.mm  กินยาต้านไวรัสได้ดี ระหว่างคลอดได้ AZT 600 mg ครั้งเดียว ตามสามีกลับมาตรวจเลือดผล Anti HIV –ve   ท่านจะปฏิบัติอย่างไรกับนางบีหลังคลอดตามแนวทางปี 2014       </vt:lpstr>
      <vt:lpstr>นางบีจะกลับบ้าน วันนี้ ท่านจะจัดการและแนะนำให้นางบีพาลูกมาติดตามการรักษาอย่างต่อเนื่องกับหมอเด็กอย่างไร</vt:lpstr>
      <vt:lpstr>Thank you for your Attention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PLAN TOWARDS THE ELIMINATION OF NEW HIV INFECTIONS AMONG CHILDREN BY 2015 AND KEEPING THEIR MOTHERS ALIVE: 2011-2015</dc:title>
  <dc:creator>Rangsima Lolekha</dc:creator>
  <cp:lastModifiedBy>Rangsima Lolekha</cp:lastModifiedBy>
  <cp:revision>55</cp:revision>
  <cp:lastPrinted>2014-06-20T02:14:56Z</cp:lastPrinted>
  <dcterms:created xsi:type="dcterms:W3CDTF">2014-06-19T05:53:57Z</dcterms:created>
  <dcterms:modified xsi:type="dcterms:W3CDTF">2015-04-27T09:41:37Z</dcterms:modified>
</cp:coreProperties>
</file>